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58"/>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305"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6" r:id="rId48"/>
    <p:sldId id="307" r:id="rId49"/>
    <p:sldId id="317" r:id="rId50"/>
    <p:sldId id="309" r:id="rId51"/>
    <p:sldId id="312" r:id="rId52"/>
    <p:sldId id="311" r:id="rId53"/>
    <p:sldId id="313" r:id="rId54"/>
    <p:sldId id="314" r:id="rId55"/>
    <p:sldId id="315" r:id="rId56"/>
    <p:sldId id="316" r:id="rId5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6D"/>
    <a:srgbClr val="FF7C80"/>
    <a:srgbClr val="FA9AF4"/>
    <a:srgbClr val="E8F2F6"/>
    <a:srgbClr val="DFD8F4"/>
    <a:srgbClr val="D1C7EF"/>
    <a:srgbClr val="B2A0E4"/>
    <a:srgbClr val="AFD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176" autoAdjust="0"/>
  </p:normalViewPr>
  <p:slideViewPr>
    <p:cSldViewPr snapToGrid="0">
      <p:cViewPr varScale="1">
        <p:scale>
          <a:sx n="61" d="100"/>
          <a:sy n="61" d="100"/>
        </p:scale>
        <p:origin x="72" y="126"/>
      </p:cViewPr>
      <p:guideLst>
        <p:guide orient="horz" pos="2160"/>
        <p:guide pos="3840"/>
      </p:guideLst>
    </p:cSldViewPr>
  </p:slideViewPr>
  <p:outlineViewPr>
    <p:cViewPr>
      <p:scale>
        <a:sx n="33" d="100"/>
        <a:sy n="33" d="100"/>
      </p:scale>
      <p:origin x="0" y="-10622"/>
    </p:cViewPr>
  </p:outlineViewPr>
  <p:notesTextViewPr>
    <p:cViewPr>
      <p:scale>
        <a:sx n="66" d="100"/>
        <a:sy n="66" d="100"/>
      </p:scale>
      <p:origin x="0" y="0"/>
    </p:cViewPr>
  </p:notesTextViewPr>
  <p:sorterViewPr>
    <p:cViewPr>
      <p:scale>
        <a:sx n="100" d="100"/>
        <a:sy n="100" d="100"/>
      </p:scale>
      <p:origin x="0" y="-5894"/>
    </p:cViewPr>
  </p:sorterViewPr>
  <p:notesViewPr>
    <p:cSldViewPr snapToGrid="0">
      <p:cViewPr varScale="1">
        <p:scale>
          <a:sx n="65" d="100"/>
          <a:sy n="65" d="100"/>
        </p:scale>
        <p:origin x="3082"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6B79966-2202-43A3-A152-6735C7CAFD0B}" type="datetimeFigureOut">
              <a:rPr lang="en-US"/>
              <a:pPr>
                <a:defRPr/>
              </a:pPr>
              <a:t>7/31/2014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E1B6384-F0D5-4324-A756-DEFF7916A234}" type="slidenum">
              <a:rPr lang="en-US"/>
              <a:pPr>
                <a:defRPr/>
              </a:pPr>
              <a:t>‹#›</a:t>
            </a:fld>
            <a:endParaRPr lang="en-US" dirty="0"/>
          </a:p>
        </p:txBody>
      </p:sp>
    </p:spTree>
    <p:extLst>
      <p:ext uri="{BB962C8B-B14F-4D97-AF65-F5344CB8AC3E}">
        <p14:creationId xmlns:p14="http://schemas.microsoft.com/office/powerpoint/2010/main" val="26730608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1</a:t>
            </a:fld>
            <a:endParaRPr lang="en-US" dirty="0"/>
          </a:p>
        </p:txBody>
      </p:sp>
    </p:spTree>
    <p:extLst>
      <p:ext uri="{BB962C8B-B14F-4D97-AF65-F5344CB8AC3E}">
        <p14:creationId xmlns:p14="http://schemas.microsoft.com/office/powerpoint/2010/main" val="196085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1100" dirty="0" smtClean="0"/>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A4B38A-BF34-451C-A34A-A4C5E0F3E1D8}" type="slidenum">
              <a:rPr lang="en-US">
                <a:cs typeface="Arial" charset="0"/>
              </a:rPr>
              <a:pPr fontAlgn="base">
                <a:spcBef>
                  <a:spcPct val="0"/>
                </a:spcBef>
                <a:spcAft>
                  <a:spcPct val="0"/>
                </a:spcAft>
              </a:pPr>
              <a:t>10</a:t>
            </a:fld>
            <a:endParaRPr lang="en-US" dirty="0">
              <a:cs typeface="Arial" charset="0"/>
            </a:endParaRPr>
          </a:p>
        </p:txBody>
      </p:sp>
    </p:spTree>
    <p:extLst>
      <p:ext uri="{BB962C8B-B14F-4D97-AF65-F5344CB8AC3E}">
        <p14:creationId xmlns:p14="http://schemas.microsoft.com/office/powerpoint/2010/main" val="370719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58750" fontAlgn="auto">
              <a:lnSpc>
                <a:spcPct val="115000"/>
              </a:lnSpc>
              <a:spcBef>
                <a:spcPts val="0"/>
              </a:spcBef>
              <a:spcAft>
                <a:spcPts val="0"/>
              </a:spcAft>
              <a:buClr>
                <a:schemeClr val="dk1"/>
              </a:buClr>
              <a:buSzPct val="100000"/>
              <a:buFont typeface="Courier New"/>
              <a:buNone/>
              <a:defRPr/>
            </a:pPr>
            <a:endParaRPr lang="en" sz="1100" dirty="0" smtClean="0">
              <a:solidFill>
                <a:schemeClr val="dk1"/>
              </a:solidFill>
            </a:endParaRPr>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6F3A88-1E17-4209-A469-239164F29A73}" type="slidenum">
              <a:rPr lang="en-US">
                <a:cs typeface="Arial" charset="0"/>
              </a:rPr>
              <a:pPr fontAlgn="base">
                <a:spcBef>
                  <a:spcPct val="0"/>
                </a:spcBef>
                <a:spcAft>
                  <a:spcPct val="0"/>
                </a:spcAft>
              </a:pPr>
              <a:t>11</a:t>
            </a:fld>
            <a:endParaRPr lang="en-US" dirty="0">
              <a:cs typeface="Arial" charset="0"/>
            </a:endParaRPr>
          </a:p>
        </p:txBody>
      </p:sp>
    </p:spTree>
    <p:extLst>
      <p:ext uri="{BB962C8B-B14F-4D97-AF65-F5344CB8AC3E}">
        <p14:creationId xmlns:p14="http://schemas.microsoft.com/office/powerpoint/2010/main" val="306662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58750" indent="0">
              <a:lnSpc>
                <a:spcPct val="115000"/>
              </a:lnSpc>
              <a:spcBef>
                <a:spcPct val="0"/>
              </a:spcBef>
              <a:buClr>
                <a:srgbClr val="000000"/>
              </a:buClr>
              <a:buFont typeface="Arial" charset="0"/>
              <a:buNone/>
            </a:pPr>
            <a:endParaRPr lang="en-US" sz="1100" dirty="0" smtClean="0">
              <a:solidFill>
                <a:srgbClr val="000000"/>
              </a:solidFill>
            </a:endParaRPr>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340AD3-5F0B-42C3-A38B-6A7B9572B088}" type="slidenum">
              <a:rPr lang="en-US">
                <a:cs typeface="Arial" charset="0"/>
              </a:rPr>
              <a:pPr fontAlgn="base">
                <a:spcBef>
                  <a:spcPct val="0"/>
                </a:spcBef>
                <a:spcAft>
                  <a:spcPct val="0"/>
                </a:spcAft>
              </a:pPr>
              <a:t>12</a:t>
            </a:fld>
            <a:endParaRPr lang="en-US" dirty="0">
              <a:cs typeface="Arial" charset="0"/>
            </a:endParaRPr>
          </a:p>
        </p:txBody>
      </p:sp>
    </p:spTree>
    <p:extLst>
      <p:ext uri="{BB962C8B-B14F-4D97-AF65-F5344CB8AC3E}">
        <p14:creationId xmlns:p14="http://schemas.microsoft.com/office/powerpoint/2010/main" val="62501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6213" indent="-17463">
              <a:lnSpc>
                <a:spcPct val="115000"/>
              </a:lnSpc>
              <a:spcBef>
                <a:spcPct val="0"/>
              </a:spcBef>
            </a:pPr>
            <a:endParaRPr lang="en-US" sz="1100" dirty="0" smtClean="0">
              <a:solidFill>
                <a:srgbClr val="000000"/>
              </a:solidFill>
            </a:endParaRP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E3A289-EE74-4E75-BC26-A96B46FE4C27}" type="slidenum">
              <a:rPr lang="en-US">
                <a:cs typeface="Arial" charset="0"/>
              </a:rPr>
              <a:pPr fontAlgn="base">
                <a:spcBef>
                  <a:spcPct val="0"/>
                </a:spcBef>
                <a:spcAft>
                  <a:spcPct val="0"/>
                </a:spcAft>
              </a:pPr>
              <a:t>13</a:t>
            </a:fld>
            <a:endParaRPr lang="en-US" dirty="0">
              <a:cs typeface="Arial" charset="0"/>
            </a:endParaRPr>
          </a:p>
        </p:txBody>
      </p:sp>
    </p:spTree>
    <p:extLst>
      <p:ext uri="{BB962C8B-B14F-4D97-AF65-F5344CB8AC3E}">
        <p14:creationId xmlns:p14="http://schemas.microsoft.com/office/powerpoint/2010/main" val="142761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457200" indent="-298450">
              <a:lnSpc>
                <a:spcPct val="115000"/>
              </a:lnSpc>
              <a:spcBef>
                <a:spcPct val="0"/>
              </a:spcBef>
            </a:pPr>
            <a:endParaRPr lang="en-US" sz="1100" dirty="0" smtClean="0">
              <a:solidFill>
                <a:srgbClr val="000000"/>
              </a:solidFill>
            </a:endParaRP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8075C1-A002-4CF7-BE1E-315F923635D4}" type="slidenum">
              <a:rPr lang="en-US">
                <a:cs typeface="Arial" charset="0"/>
              </a:rPr>
              <a:pPr fontAlgn="base">
                <a:spcBef>
                  <a:spcPct val="0"/>
                </a:spcBef>
                <a:spcAft>
                  <a:spcPct val="0"/>
                </a:spcAft>
              </a:pPr>
              <a:t>14</a:t>
            </a:fld>
            <a:endParaRPr lang="en-US" dirty="0">
              <a:cs typeface="Arial" charset="0"/>
            </a:endParaRPr>
          </a:p>
        </p:txBody>
      </p:sp>
    </p:spTree>
    <p:extLst>
      <p:ext uri="{BB962C8B-B14F-4D97-AF65-F5344CB8AC3E}">
        <p14:creationId xmlns:p14="http://schemas.microsoft.com/office/powerpoint/2010/main" val="241833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F81C8-CC66-4B90-9648-C14E523C1513}" type="slidenum">
              <a:rPr lang="en-US">
                <a:cs typeface="Arial" charset="0"/>
              </a:rPr>
              <a:pPr fontAlgn="base">
                <a:spcBef>
                  <a:spcPct val="0"/>
                </a:spcBef>
                <a:spcAft>
                  <a:spcPct val="0"/>
                </a:spcAft>
              </a:pPr>
              <a:t>15</a:t>
            </a:fld>
            <a:endParaRPr lang="en-US" dirty="0">
              <a:cs typeface="Arial" charset="0"/>
            </a:endParaRPr>
          </a:p>
        </p:txBody>
      </p:sp>
    </p:spTree>
    <p:extLst>
      <p:ext uri="{BB962C8B-B14F-4D97-AF65-F5344CB8AC3E}">
        <p14:creationId xmlns:p14="http://schemas.microsoft.com/office/powerpoint/2010/main" val="360732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lnSpc>
                <a:spcPct val="115000"/>
              </a:lnSpc>
              <a:spcBef>
                <a:spcPct val="0"/>
              </a:spcBef>
              <a:buClr>
                <a:srgbClr val="000000"/>
              </a:buClr>
              <a:buSzPct val="92000"/>
            </a:pPr>
            <a:endParaRPr lang="en-US" sz="1400" dirty="0" smtClean="0">
              <a:solidFill>
                <a:srgbClr val="000000"/>
              </a:solidFill>
              <a:sym typeface="Calibri" pitchFamily="34" charset="0"/>
            </a:endParaRP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638984-6A3F-4D8D-84B5-8AE27CA851AE}" type="slidenum">
              <a:rPr lang="en-US">
                <a:cs typeface="Arial" charset="0"/>
              </a:rPr>
              <a:pPr fontAlgn="base">
                <a:spcBef>
                  <a:spcPct val="0"/>
                </a:spcBef>
                <a:spcAft>
                  <a:spcPct val="0"/>
                </a:spcAft>
              </a:pPr>
              <a:t>16</a:t>
            </a:fld>
            <a:endParaRPr lang="en-US" dirty="0">
              <a:cs typeface="Arial" charset="0"/>
            </a:endParaRPr>
          </a:p>
        </p:txBody>
      </p:sp>
    </p:spTree>
    <p:extLst>
      <p:ext uri="{BB962C8B-B14F-4D97-AF65-F5344CB8AC3E}">
        <p14:creationId xmlns:p14="http://schemas.microsoft.com/office/powerpoint/2010/main" val="1888032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pPr>
            <a:endParaRPr lang="en-US" dirty="0" smtClean="0">
              <a:solidFill>
                <a:srgbClr val="000000"/>
              </a:solidFill>
              <a:sym typeface="Calibri" pitchFamily="34" charset="0"/>
            </a:endParaRPr>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B1A997-9DD6-458D-8A8A-755BB2360957}" type="slidenum">
              <a:rPr lang="en-US">
                <a:cs typeface="Arial" charset="0"/>
              </a:rPr>
              <a:pPr fontAlgn="base">
                <a:spcBef>
                  <a:spcPct val="0"/>
                </a:spcBef>
                <a:spcAft>
                  <a:spcPct val="0"/>
                </a:spcAft>
              </a:pPr>
              <a:t>17</a:t>
            </a:fld>
            <a:endParaRPr lang="en-US" dirty="0">
              <a:cs typeface="Arial" charset="0"/>
            </a:endParaRPr>
          </a:p>
        </p:txBody>
      </p:sp>
    </p:spTree>
    <p:extLst>
      <p:ext uri="{BB962C8B-B14F-4D97-AF65-F5344CB8AC3E}">
        <p14:creationId xmlns:p14="http://schemas.microsoft.com/office/powerpoint/2010/main" val="109304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lnSpc>
                <a:spcPct val="115000"/>
              </a:lnSpc>
              <a:spcBef>
                <a:spcPct val="0"/>
              </a:spcBef>
            </a:pPr>
            <a:endParaRPr lang="en-US" sz="900" dirty="0" smtClean="0">
              <a:solidFill>
                <a:srgbClr val="000000"/>
              </a:solidFill>
              <a:sym typeface="Calibri" pitchFamily="34" charset="0"/>
            </a:endParaRPr>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86404D-A88F-4744-A6EF-789174E7F565}" type="slidenum">
              <a:rPr lang="en-US">
                <a:cs typeface="Arial" charset="0"/>
              </a:rPr>
              <a:pPr fontAlgn="base">
                <a:spcBef>
                  <a:spcPct val="0"/>
                </a:spcBef>
                <a:spcAft>
                  <a:spcPct val="0"/>
                </a:spcAft>
              </a:pPr>
              <a:t>18</a:t>
            </a:fld>
            <a:endParaRPr lang="en-US" dirty="0">
              <a:cs typeface="Arial" charset="0"/>
            </a:endParaRPr>
          </a:p>
        </p:txBody>
      </p:sp>
    </p:spTree>
    <p:extLst>
      <p:ext uri="{BB962C8B-B14F-4D97-AF65-F5344CB8AC3E}">
        <p14:creationId xmlns:p14="http://schemas.microsoft.com/office/powerpoint/2010/main" val="1559486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1100" dirty="0"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8349-84EB-4456-B43E-1D992CCF17B4}" type="slidenum">
              <a:rPr lang="en-US">
                <a:cs typeface="Arial" charset="0"/>
              </a:rPr>
              <a:pPr fontAlgn="base">
                <a:spcBef>
                  <a:spcPct val="0"/>
                </a:spcBef>
                <a:spcAft>
                  <a:spcPct val="0"/>
                </a:spcAft>
              </a:pPr>
              <a:t>19</a:t>
            </a:fld>
            <a:endParaRPr lang="en-US" dirty="0">
              <a:cs typeface="Arial" charset="0"/>
            </a:endParaRPr>
          </a:p>
        </p:txBody>
      </p:sp>
    </p:spTree>
    <p:extLst>
      <p:ext uri="{BB962C8B-B14F-4D97-AF65-F5344CB8AC3E}">
        <p14:creationId xmlns:p14="http://schemas.microsoft.com/office/powerpoint/2010/main" val="273386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2</a:t>
            </a:fld>
            <a:endParaRPr lang="en-US" dirty="0"/>
          </a:p>
        </p:txBody>
      </p:sp>
    </p:spTree>
    <p:extLst>
      <p:ext uri="{BB962C8B-B14F-4D97-AF65-F5344CB8AC3E}">
        <p14:creationId xmlns:p14="http://schemas.microsoft.com/office/powerpoint/2010/main" val="1762089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58750" lvl="0" indent="0" fontAlgn="auto">
              <a:lnSpc>
                <a:spcPct val="115000"/>
              </a:lnSpc>
              <a:spcBef>
                <a:spcPts val="0"/>
              </a:spcBef>
              <a:spcAft>
                <a:spcPts val="0"/>
              </a:spcAft>
              <a:buClr>
                <a:schemeClr val="dk1"/>
              </a:buClr>
              <a:buSzPct val="100000"/>
              <a:buFont typeface="Courier New"/>
              <a:buNone/>
              <a:defRPr/>
            </a:pPr>
            <a:endParaRPr lang="en-US" sz="1100" dirty="0" smtClean="0">
              <a:solidFill>
                <a:schemeClr val="dk1"/>
              </a:solidFill>
            </a:endParaRPr>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E1FD1F-5F3E-4879-8211-133ECE9E7AF3}" type="slidenum">
              <a:rPr lang="en-US">
                <a:cs typeface="Arial" charset="0"/>
              </a:rPr>
              <a:pPr fontAlgn="base">
                <a:spcBef>
                  <a:spcPct val="0"/>
                </a:spcBef>
                <a:spcAft>
                  <a:spcPct val="0"/>
                </a:spcAft>
              </a:pPr>
              <a:t>20</a:t>
            </a:fld>
            <a:endParaRPr lang="en-US" dirty="0">
              <a:cs typeface="Arial" charset="0"/>
            </a:endParaRPr>
          </a:p>
        </p:txBody>
      </p:sp>
    </p:spTree>
    <p:extLst>
      <p:ext uri="{BB962C8B-B14F-4D97-AF65-F5344CB8AC3E}">
        <p14:creationId xmlns:p14="http://schemas.microsoft.com/office/powerpoint/2010/main" val="4161276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lnSpc>
                <a:spcPct val="115000"/>
              </a:lnSpc>
              <a:spcBef>
                <a:spcPts val="0"/>
              </a:spcBef>
              <a:spcAft>
                <a:spcPts val="0"/>
              </a:spcAft>
              <a:defRPr/>
            </a:pPr>
            <a:endParaRPr lang="en-US" sz="1100" dirty="0" smtClean="0">
              <a:solidFill>
                <a:schemeClr val="dk1"/>
              </a:solidFill>
            </a:endParaRPr>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A4003-729C-4856-9749-915578C089B6}" type="slidenum">
              <a:rPr lang="en-US">
                <a:cs typeface="Arial" charset="0"/>
              </a:rPr>
              <a:pPr fontAlgn="base">
                <a:spcBef>
                  <a:spcPct val="0"/>
                </a:spcBef>
                <a:spcAft>
                  <a:spcPct val="0"/>
                </a:spcAft>
              </a:pPr>
              <a:t>21</a:t>
            </a:fld>
            <a:endParaRPr lang="en-US" dirty="0">
              <a:cs typeface="Arial" charset="0"/>
            </a:endParaRPr>
          </a:p>
        </p:txBody>
      </p:sp>
    </p:spTree>
    <p:extLst>
      <p:ext uri="{BB962C8B-B14F-4D97-AF65-F5344CB8AC3E}">
        <p14:creationId xmlns:p14="http://schemas.microsoft.com/office/powerpoint/2010/main" val="2585832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17475" lvl="2" fontAlgn="auto">
              <a:lnSpc>
                <a:spcPct val="115000"/>
              </a:lnSpc>
              <a:spcBef>
                <a:spcPts val="0"/>
              </a:spcBef>
              <a:spcAft>
                <a:spcPts val="0"/>
              </a:spcAft>
              <a:buClr>
                <a:schemeClr val="dk1"/>
              </a:buClr>
              <a:buSzPct val="100000"/>
              <a:buFont typeface="Wingdings"/>
              <a:buNone/>
              <a:defRPr/>
            </a:pPr>
            <a:endParaRPr lang="en-US" sz="1100" u="none" dirty="0" smtClean="0">
              <a:solidFill>
                <a:schemeClr val="tx1"/>
              </a:solidFill>
            </a:endParaRPr>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03D23E-B68C-4A10-8DDB-EED5A33079CF}" type="slidenum">
              <a:rPr lang="en-US">
                <a:cs typeface="Arial" charset="0"/>
              </a:rPr>
              <a:pPr fontAlgn="base">
                <a:spcBef>
                  <a:spcPct val="0"/>
                </a:spcBef>
                <a:spcAft>
                  <a:spcPct val="0"/>
                </a:spcAft>
              </a:pPr>
              <a:t>22</a:t>
            </a:fld>
            <a:endParaRPr lang="en-US" dirty="0">
              <a:cs typeface="Arial" charset="0"/>
            </a:endParaRPr>
          </a:p>
        </p:txBody>
      </p:sp>
    </p:spTree>
    <p:extLst>
      <p:ext uri="{BB962C8B-B14F-4D97-AF65-F5344CB8AC3E}">
        <p14:creationId xmlns:p14="http://schemas.microsoft.com/office/powerpoint/2010/main" val="3082446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endParaRPr lang="en-US" sz="1100" dirty="0"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2C5411-8917-419D-B893-B1ED88646753}" type="slidenum">
              <a:rPr lang="en-US">
                <a:cs typeface="Arial" charset="0"/>
              </a:rPr>
              <a:pPr fontAlgn="base">
                <a:spcBef>
                  <a:spcPct val="0"/>
                </a:spcBef>
                <a:spcAft>
                  <a:spcPct val="0"/>
                </a:spcAft>
              </a:pPr>
              <a:t>23</a:t>
            </a:fld>
            <a:endParaRPr lang="en-US" dirty="0">
              <a:cs typeface="Arial" charset="0"/>
            </a:endParaRPr>
          </a:p>
        </p:txBody>
      </p:sp>
    </p:spTree>
    <p:extLst>
      <p:ext uri="{BB962C8B-B14F-4D97-AF65-F5344CB8AC3E}">
        <p14:creationId xmlns:p14="http://schemas.microsoft.com/office/powerpoint/2010/main" val="2472376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17475" lvl="1" fontAlgn="auto">
              <a:lnSpc>
                <a:spcPct val="115000"/>
              </a:lnSpc>
              <a:spcBef>
                <a:spcPts val="0"/>
              </a:spcBef>
              <a:spcAft>
                <a:spcPts val="0"/>
              </a:spcAft>
              <a:buClr>
                <a:schemeClr val="dk1"/>
              </a:buClr>
              <a:buSzPct val="100000"/>
              <a:buFont typeface="Courier New"/>
              <a:buNone/>
              <a:defRPr/>
            </a:pPr>
            <a:endParaRPr lang="en-US" sz="1100" baseline="0" dirty="0" smtClean="0">
              <a:solidFill>
                <a:schemeClr val="dk1"/>
              </a:solidFill>
            </a:endParaRPr>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64DBC0-5585-4E22-A09E-84E7E4881627}" type="slidenum">
              <a:rPr lang="en-US">
                <a:cs typeface="Arial" charset="0"/>
              </a:rPr>
              <a:pPr fontAlgn="base">
                <a:spcBef>
                  <a:spcPct val="0"/>
                </a:spcBef>
                <a:spcAft>
                  <a:spcPct val="0"/>
                </a:spcAft>
              </a:pPr>
              <a:t>24</a:t>
            </a:fld>
            <a:endParaRPr lang="en-US" dirty="0">
              <a:cs typeface="Arial" charset="0"/>
            </a:endParaRPr>
          </a:p>
        </p:txBody>
      </p:sp>
    </p:spTree>
    <p:extLst>
      <p:ext uri="{BB962C8B-B14F-4D97-AF65-F5344CB8AC3E}">
        <p14:creationId xmlns:p14="http://schemas.microsoft.com/office/powerpoint/2010/main" val="1019683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1100" dirty="0"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61B907-EDA3-4FB9-92E0-3A8BA8378493}" type="slidenum">
              <a:rPr lang="en-US">
                <a:cs typeface="Arial" charset="0"/>
              </a:rPr>
              <a:pPr fontAlgn="base">
                <a:spcBef>
                  <a:spcPct val="0"/>
                </a:spcBef>
                <a:spcAft>
                  <a:spcPct val="0"/>
                </a:spcAft>
              </a:pPr>
              <a:t>25</a:t>
            </a:fld>
            <a:endParaRPr lang="en-US" dirty="0">
              <a:cs typeface="Arial" charset="0"/>
            </a:endParaRPr>
          </a:p>
        </p:txBody>
      </p:sp>
    </p:spTree>
    <p:extLst>
      <p:ext uri="{BB962C8B-B14F-4D97-AF65-F5344CB8AC3E}">
        <p14:creationId xmlns:p14="http://schemas.microsoft.com/office/powerpoint/2010/main" val="168567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17475" lvl="1" fontAlgn="auto">
              <a:lnSpc>
                <a:spcPct val="115000"/>
              </a:lnSpc>
              <a:spcBef>
                <a:spcPts val="0"/>
              </a:spcBef>
              <a:spcAft>
                <a:spcPts val="0"/>
              </a:spcAft>
              <a:buClr>
                <a:schemeClr val="dk1"/>
              </a:buClr>
              <a:buSzPct val="100000"/>
              <a:buFont typeface="Courier New"/>
              <a:buNone/>
              <a:defRPr/>
            </a:pPr>
            <a:endParaRPr lang="en-US" sz="1100" dirty="0" smtClean="0">
              <a:solidFill>
                <a:schemeClr val="dk1"/>
              </a:solidFill>
            </a:endParaRP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CDAAD7-DD9C-4E77-B7CB-775B4FBC6298}" type="slidenum">
              <a:rPr lang="en-US">
                <a:cs typeface="Arial" charset="0"/>
              </a:rPr>
              <a:pPr fontAlgn="base">
                <a:spcBef>
                  <a:spcPct val="0"/>
                </a:spcBef>
                <a:spcAft>
                  <a:spcPct val="0"/>
                </a:spcAft>
              </a:pPr>
              <a:t>26</a:t>
            </a:fld>
            <a:endParaRPr lang="en-US" dirty="0">
              <a:cs typeface="Arial" charset="0"/>
            </a:endParaRPr>
          </a:p>
        </p:txBody>
      </p:sp>
    </p:spTree>
    <p:extLst>
      <p:ext uri="{BB962C8B-B14F-4D97-AF65-F5344CB8AC3E}">
        <p14:creationId xmlns:p14="http://schemas.microsoft.com/office/powerpoint/2010/main" val="161053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2" fontAlgn="auto">
              <a:lnSpc>
                <a:spcPct val="115000"/>
              </a:lnSpc>
              <a:spcBef>
                <a:spcPts val="0"/>
              </a:spcBef>
              <a:spcAft>
                <a:spcPts val="0"/>
              </a:spcAft>
              <a:buClr>
                <a:schemeClr val="dk1"/>
              </a:buClr>
              <a:buSzPct val="100000"/>
              <a:buFont typeface="Wingdings"/>
              <a:buNone/>
              <a:defRPr/>
            </a:pPr>
            <a:endParaRPr lang="en-US" sz="1100" dirty="0" smtClean="0">
              <a:solidFill>
                <a:schemeClr val="dk1"/>
              </a:solidFill>
            </a:endParaRPr>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13FFF3-7014-4DB5-9400-288FBA13D633}" type="slidenum">
              <a:rPr lang="en-US">
                <a:cs typeface="Arial" charset="0"/>
              </a:rPr>
              <a:pPr fontAlgn="base">
                <a:spcBef>
                  <a:spcPct val="0"/>
                </a:spcBef>
                <a:spcAft>
                  <a:spcPct val="0"/>
                </a:spcAft>
              </a:pPr>
              <a:t>27</a:t>
            </a:fld>
            <a:endParaRPr lang="en-US" dirty="0">
              <a:cs typeface="Arial" charset="0"/>
            </a:endParaRPr>
          </a:p>
        </p:txBody>
      </p:sp>
    </p:spTree>
    <p:extLst>
      <p:ext uri="{BB962C8B-B14F-4D97-AF65-F5344CB8AC3E}">
        <p14:creationId xmlns:p14="http://schemas.microsoft.com/office/powerpoint/2010/main" val="742687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02AD1C-CFAD-4675-BBA9-C3246A3DCDBB}" type="slidenum">
              <a:rPr lang="en-US">
                <a:cs typeface="Arial" charset="0"/>
              </a:rPr>
              <a:pPr fontAlgn="base">
                <a:spcBef>
                  <a:spcPct val="0"/>
                </a:spcBef>
                <a:spcAft>
                  <a:spcPct val="0"/>
                </a:spcAft>
              </a:pPr>
              <a:t>28</a:t>
            </a:fld>
            <a:endParaRPr lang="en-US" dirty="0">
              <a:cs typeface="Arial" charset="0"/>
            </a:endParaRPr>
          </a:p>
        </p:txBody>
      </p:sp>
    </p:spTree>
    <p:extLst>
      <p:ext uri="{BB962C8B-B14F-4D97-AF65-F5344CB8AC3E}">
        <p14:creationId xmlns:p14="http://schemas.microsoft.com/office/powerpoint/2010/main" val="613371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29</a:t>
            </a:fld>
            <a:endParaRPr lang="en-US" dirty="0"/>
          </a:p>
        </p:txBody>
      </p:sp>
    </p:spTree>
    <p:extLst>
      <p:ext uri="{BB962C8B-B14F-4D97-AF65-F5344CB8AC3E}">
        <p14:creationId xmlns:p14="http://schemas.microsoft.com/office/powerpoint/2010/main" val="302136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a:t>
            </a:fld>
            <a:endParaRPr lang="en-US" dirty="0"/>
          </a:p>
        </p:txBody>
      </p:sp>
    </p:spTree>
    <p:extLst>
      <p:ext uri="{BB962C8B-B14F-4D97-AF65-F5344CB8AC3E}">
        <p14:creationId xmlns:p14="http://schemas.microsoft.com/office/powerpoint/2010/main" val="3405792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30</a:t>
            </a:fld>
            <a:endParaRPr lang="en-US" dirty="0"/>
          </a:p>
        </p:txBody>
      </p:sp>
    </p:spTree>
    <p:extLst>
      <p:ext uri="{BB962C8B-B14F-4D97-AF65-F5344CB8AC3E}">
        <p14:creationId xmlns:p14="http://schemas.microsoft.com/office/powerpoint/2010/main" val="109059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31</a:t>
            </a:fld>
            <a:endParaRPr lang="en-US" dirty="0"/>
          </a:p>
        </p:txBody>
      </p:sp>
    </p:spTree>
    <p:extLst>
      <p:ext uri="{BB962C8B-B14F-4D97-AF65-F5344CB8AC3E}">
        <p14:creationId xmlns:p14="http://schemas.microsoft.com/office/powerpoint/2010/main" val="2039982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32</a:t>
            </a:fld>
            <a:endParaRPr lang="en-US" dirty="0"/>
          </a:p>
        </p:txBody>
      </p:sp>
    </p:spTree>
    <p:extLst>
      <p:ext uri="{BB962C8B-B14F-4D97-AF65-F5344CB8AC3E}">
        <p14:creationId xmlns:p14="http://schemas.microsoft.com/office/powerpoint/2010/main" val="3402033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33</a:t>
            </a:fld>
            <a:endParaRPr lang="en-US" dirty="0"/>
          </a:p>
        </p:txBody>
      </p:sp>
    </p:spTree>
    <p:extLst>
      <p:ext uri="{BB962C8B-B14F-4D97-AF65-F5344CB8AC3E}">
        <p14:creationId xmlns:p14="http://schemas.microsoft.com/office/powerpoint/2010/main" val="2919403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34</a:t>
            </a:fld>
            <a:endParaRPr lang="en-US" dirty="0"/>
          </a:p>
        </p:txBody>
      </p:sp>
    </p:spTree>
    <p:extLst>
      <p:ext uri="{BB962C8B-B14F-4D97-AF65-F5344CB8AC3E}">
        <p14:creationId xmlns:p14="http://schemas.microsoft.com/office/powerpoint/2010/main" val="2403081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35</a:t>
            </a:fld>
            <a:endParaRPr lang="en-US" dirty="0"/>
          </a:p>
        </p:txBody>
      </p:sp>
    </p:spTree>
    <p:extLst>
      <p:ext uri="{BB962C8B-B14F-4D97-AF65-F5344CB8AC3E}">
        <p14:creationId xmlns:p14="http://schemas.microsoft.com/office/powerpoint/2010/main" val="3005136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36</a:t>
            </a:fld>
            <a:endParaRPr lang="en-US" dirty="0"/>
          </a:p>
        </p:txBody>
      </p:sp>
    </p:spTree>
    <p:extLst>
      <p:ext uri="{BB962C8B-B14F-4D97-AF65-F5344CB8AC3E}">
        <p14:creationId xmlns:p14="http://schemas.microsoft.com/office/powerpoint/2010/main" val="2251024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37</a:t>
            </a:fld>
            <a:endParaRPr lang="en-US" dirty="0"/>
          </a:p>
        </p:txBody>
      </p:sp>
    </p:spTree>
    <p:extLst>
      <p:ext uri="{BB962C8B-B14F-4D97-AF65-F5344CB8AC3E}">
        <p14:creationId xmlns:p14="http://schemas.microsoft.com/office/powerpoint/2010/main" val="195508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38</a:t>
            </a:fld>
            <a:endParaRPr lang="en-US" dirty="0"/>
          </a:p>
        </p:txBody>
      </p:sp>
    </p:spTree>
    <p:extLst>
      <p:ext uri="{BB962C8B-B14F-4D97-AF65-F5344CB8AC3E}">
        <p14:creationId xmlns:p14="http://schemas.microsoft.com/office/powerpoint/2010/main" val="3022951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dirty="0" smtClean="0">
              <a:solidFill>
                <a:schemeClr val="dk1"/>
              </a:solidFill>
            </a:endParaRPr>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39</a:t>
            </a:fld>
            <a:endParaRPr lang="en-US" dirty="0"/>
          </a:p>
        </p:txBody>
      </p:sp>
    </p:spTree>
    <p:extLst>
      <p:ext uri="{BB962C8B-B14F-4D97-AF65-F5344CB8AC3E}">
        <p14:creationId xmlns:p14="http://schemas.microsoft.com/office/powerpoint/2010/main" val="120527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a:t>
            </a:fld>
            <a:endParaRPr lang="en-US" dirty="0"/>
          </a:p>
        </p:txBody>
      </p:sp>
    </p:spTree>
    <p:extLst>
      <p:ext uri="{BB962C8B-B14F-4D97-AF65-F5344CB8AC3E}">
        <p14:creationId xmlns:p14="http://schemas.microsoft.com/office/powerpoint/2010/main" val="3835271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15000"/>
              </a:lnSpc>
              <a:spcBef>
                <a:spcPts val="0"/>
              </a:spcBef>
              <a:spcAft>
                <a:spcPts val="0"/>
              </a:spcAft>
              <a:buClr>
                <a:srgbClr val="000000"/>
              </a:buClr>
              <a:buSzPct val="127272"/>
              <a:buFont typeface="Arial"/>
              <a:buNone/>
              <a:tabLst/>
              <a:defRPr/>
            </a:pPr>
            <a:endParaRPr lang="en-US" sz="1100" dirty="0" smtClean="0">
              <a:solidFill>
                <a:schemeClr val="dk1"/>
              </a:solidFill>
            </a:endParaRP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E6496F-6499-45C0-9933-93C43FFD3E17}" type="slidenum">
              <a:rPr lang="en-US">
                <a:cs typeface="Arial" charset="0"/>
              </a:rPr>
              <a:pPr fontAlgn="base">
                <a:spcBef>
                  <a:spcPct val="0"/>
                </a:spcBef>
                <a:spcAft>
                  <a:spcPct val="0"/>
                </a:spcAft>
              </a:pPr>
              <a:t>40</a:t>
            </a:fld>
            <a:endParaRPr lang="en-US" dirty="0">
              <a:cs typeface="Arial" charset="0"/>
            </a:endParaRPr>
          </a:p>
        </p:txBody>
      </p:sp>
    </p:spTree>
    <p:extLst>
      <p:ext uri="{BB962C8B-B14F-4D97-AF65-F5344CB8AC3E}">
        <p14:creationId xmlns:p14="http://schemas.microsoft.com/office/powerpoint/2010/main" val="1527696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17475" lvl="2" fontAlgn="auto">
              <a:lnSpc>
                <a:spcPct val="115000"/>
              </a:lnSpc>
              <a:spcBef>
                <a:spcPts val="0"/>
              </a:spcBef>
              <a:spcAft>
                <a:spcPts val="0"/>
              </a:spcAft>
              <a:buClr>
                <a:schemeClr val="dk1"/>
              </a:buClr>
              <a:buSzPct val="127272"/>
              <a:buFont typeface="Wingdings"/>
              <a:buNone/>
              <a:defRPr/>
            </a:pPr>
            <a:endParaRPr lang="en-US" sz="1100" dirty="0" smtClean="0">
              <a:solidFill>
                <a:schemeClr val="dk1"/>
              </a:solidFill>
            </a:endParaRP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415F86-9C41-46AB-A865-F708C28E3A72}" type="slidenum">
              <a:rPr lang="en-US">
                <a:cs typeface="Arial" charset="0"/>
              </a:rPr>
              <a:pPr fontAlgn="base">
                <a:spcBef>
                  <a:spcPct val="0"/>
                </a:spcBef>
                <a:spcAft>
                  <a:spcPct val="0"/>
                </a:spcAft>
              </a:pPr>
              <a:t>41</a:t>
            </a:fld>
            <a:endParaRPr lang="en-US" dirty="0">
              <a:cs typeface="Arial" charset="0"/>
            </a:endParaRPr>
          </a:p>
        </p:txBody>
      </p:sp>
    </p:spTree>
    <p:extLst>
      <p:ext uri="{BB962C8B-B14F-4D97-AF65-F5344CB8AC3E}">
        <p14:creationId xmlns:p14="http://schemas.microsoft.com/office/powerpoint/2010/main" val="703362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39700" lvl="0" indent="0" fontAlgn="auto">
              <a:lnSpc>
                <a:spcPct val="115000"/>
              </a:lnSpc>
              <a:spcBef>
                <a:spcPts val="0"/>
              </a:spcBef>
              <a:spcAft>
                <a:spcPts val="0"/>
              </a:spcAft>
              <a:buClr>
                <a:schemeClr val="dk1"/>
              </a:buClr>
              <a:buSzPct val="127272"/>
              <a:buFont typeface="Arial" panose="020B0604020202020204" pitchFamily="34" charset="0"/>
              <a:buNone/>
              <a:defRPr/>
            </a:pPr>
            <a:endParaRPr lang="en-US" sz="1100" dirty="0" smtClean="0">
              <a:solidFill>
                <a:schemeClr val="dk1"/>
              </a:solidFill>
            </a:endParaRPr>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2DB93C-B426-4A3E-93D0-B49303290301}" type="slidenum">
              <a:rPr lang="en-US">
                <a:cs typeface="Arial" charset="0"/>
              </a:rPr>
              <a:pPr fontAlgn="base">
                <a:spcBef>
                  <a:spcPct val="0"/>
                </a:spcBef>
                <a:spcAft>
                  <a:spcPct val="0"/>
                </a:spcAft>
              </a:pPr>
              <a:t>42</a:t>
            </a:fld>
            <a:endParaRPr lang="en-US" dirty="0">
              <a:cs typeface="Arial" charset="0"/>
            </a:endParaRPr>
          </a:p>
        </p:txBody>
      </p:sp>
    </p:spTree>
    <p:extLst>
      <p:ext uri="{BB962C8B-B14F-4D97-AF65-F5344CB8AC3E}">
        <p14:creationId xmlns:p14="http://schemas.microsoft.com/office/powerpoint/2010/main" val="834934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43</a:t>
            </a:fld>
            <a:endParaRPr lang="en-US" dirty="0"/>
          </a:p>
        </p:txBody>
      </p:sp>
    </p:spTree>
    <p:extLst>
      <p:ext uri="{BB962C8B-B14F-4D97-AF65-F5344CB8AC3E}">
        <p14:creationId xmlns:p14="http://schemas.microsoft.com/office/powerpoint/2010/main" val="2559522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44</a:t>
            </a:fld>
            <a:endParaRPr lang="en-US" dirty="0"/>
          </a:p>
        </p:txBody>
      </p:sp>
    </p:spTree>
    <p:extLst>
      <p:ext uri="{BB962C8B-B14F-4D97-AF65-F5344CB8AC3E}">
        <p14:creationId xmlns:p14="http://schemas.microsoft.com/office/powerpoint/2010/main" val="1466115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45</a:t>
            </a:fld>
            <a:endParaRPr lang="en-US" dirty="0"/>
          </a:p>
        </p:txBody>
      </p:sp>
    </p:spTree>
    <p:extLst>
      <p:ext uri="{BB962C8B-B14F-4D97-AF65-F5344CB8AC3E}">
        <p14:creationId xmlns:p14="http://schemas.microsoft.com/office/powerpoint/2010/main" val="2830691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46</a:t>
            </a:fld>
            <a:endParaRPr lang="en-US" dirty="0"/>
          </a:p>
        </p:txBody>
      </p:sp>
    </p:spTree>
    <p:extLst>
      <p:ext uri="{BB962C8B-B14F-4D97-AF65-F5344CB8AC3E}">
        <p14:creationId xmlns:p14="http://schemas.microsoft.com/office/powerpoint/2010/main" val="2646648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47</a:t>
            </a:fld>
            <a:endParaRPr lang="en-US" dirty="0"/>
          </a:p>
        </p:txBody>
      </p:sp>
    </p:spTree>
    <p:extLst>
      <p:ext uri="{BB962C8B-B14F-4D97-AF65-F5344CB8AC3E}">
        <p14:creationId xmlns:p14="http://schemas.microsoft.com/office/powerpoint/2010/main" val="1242522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48</a:t>
            </a:fld>
            <a:endParaRPr lang="en-US" dirty="0"/>
          </a:p>
        </p:txBody>
      </p:sp>
    </p:spTree>
    <p:extLst>
      <p:ext uri="{BB962C8B-B14F-4D97-AF65-F5344CB8AC3E}">
        <p14:creationId xmlns:p14="http://schemas.microsoft.com/office/powerpoint/2010/main" val="1266132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49</a:t>
            </a:fld>
            <a:endParaRPr lang="en-US" dirty="0"/>
          </a:p>
        </p:txBody>
      </p:sp>
    </p:spTree>
    <p:extLst>
      <p:ext uri="{BB962C8B-B14F-4D97-AF65-F5344CB8AC3E}">
        <p14:creationId xmlns:p14="http://schemas.microsoft.com/office/powerpoint/2010/main" val="75442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endParaRPr lang="en-US" sz="1800" dirty="0" smtClean="0"/>
          </a:p>
        </p:txBody>
      </p:sp>
    </p:spTree>
    <p:extLst>
      <p:ext uri="{BB962C8B-B14F-4D97-AF65-F5344CB8AC3E}">
        <p14:creationId xmlns:p14="http://schemas.microsoft.com/office/powerpoint/2010/main" val="2666717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50</a:t>
            </a:fld>
            <a:endParaRPr lang="en-US" dirty="0"/>
          </a:p>
        </p:txBody>
      </p:sp>
    </p:spTree>
    <p:extLst>
      <p:ext uri="{BB962C8B-B14F-4D97-AF65-F5344CB8AC3E}">
        <p14:creationId xmlns:p14="http://schemas.microsoft.com/office/powerpoint/2010/main" val="3831000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51</a:t>
            </a:fld>
            <a:endParaRPr lang="en-US" dirty="0"/>
          </a:p>
        </p:txBody>
      </p:sp>
    </p:spTree>
    <p:extLst>
      <p:ext uri="{BB962C8B-B14F-4D97-AF65-F5344CB8AC3E}">
        <p14:creationId xmlns:p14="http://schemas.microsoft.com/office/powerpoint/2010/main" val="3935779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52</a:t>
            </a:fld>
            <a:endParaRPr lang="en-US" dirty="0"/>
          </a:p>
        </p:txBody>
      </p:sp>
    </p:spTree>
    <p:extLst>
      <p:ext uri="{BB962C8B-B14F-4D97-AF65-F5344CB8AC3E}">
        <p14:creationId xmlns:p14="http://schemas.microsoft.com/office/powerpoint/2010/main" val="3387112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dirty="0" smtClean="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53</a:t>
            </a:fld>
            <a:endParaRPr lang="en-US" dirty="0"/>
          </a:p>
        </p:txBody>
      </p:sp>
    </p:spTree>
    <p:extLst>
      <p:ext uri="{BB962C8B-B14F-4D97-AF65-F5344CB8AC3E}">
        <p14:creationId xmlns:p14="http://schemas.microsoft.com/office/powerpoint/2010/main" val="444181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54</a:t>
            </a:fld>
            <a:endParaRPr lang="en-US" dirty="0"/>
          </a:p>
        </p:txBody>
      </p:sp>
    </p:spTree>
    <p:extLst>
      <p:ext uri="{BB962C8B-B14F-4D97-AF65-F5344CB8AC3E}">
        <p14:creationId xmlns:p14="http://schemas.microsoft.com/office/powerpoint/2010/main" val="2652604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55</a:t>
            </a:fld>
            <a:endParaRPr lang="en-US" dirty="0"/>
          </a:p>
        </p:txBody>
      </p:sp>
    </p:spTree>
    <p:extLst>
      <p:ext uri="{BB962C8B-B14F-4D97-AF65-F5344CB8AC3E}">
        <p14:creationId xmlns:p14="http://schemas.microsoft.com/office/powerpoint/2010/main" val="18577126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1B6384-F0D5-4324-A756-DEFF7916A234}" type="slidenum">
              <a:rPr lang="en-US" smtClean="0"/>
              <a:pPr>
                <a:defRPr/>
              </a:pPr>
              <a:t>56</a:t>
            </a:fld>
            <a:endParaRPr lang="en-US" dirty="0"/>
          </a:p>
        </p:txBody>
      </p:sp>
    </p:spTree>
    <p:extLst>
      <p:ext uri="{BB962C8B-B14F-4D97-AF65-F5344CB8AC3E}">
        <p14:creationId xmlns:p14="http://schemas.microsoft.com/office/powerpoint/2010/main" val="342648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buClr>
                <a:srgbClr val="000000"/>
              </a:buClr>
              <a:buSzPct val="92000"/>
            </a:pPr>
            <a:endParaRPr lang="en-US" sz="1800" dirty="0" smtClean="0">
              <a:solidFill>
                <a:srgbClr val="000000"/>
              </a:solidFill>
              <a:sym typeface="Calibri" pitchFamily="34" charset="0"/>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FEBD7F-9B39-4C7E-8580-0C3B21AF78BC}" type="slidenum">
              <a:rPr lang="en-US">
                <a:cs typeface="Arial" charset="0"/>
              </a:rPr>
              <a:pPr fontAlgn="base">
                <a:spcBef>
                  <a:spcPct val="0"/>
                </a:spcBef>
                <a:spcAft>
                  <a:spcPct val="0"/>
                </a:spcAft>
              </a:pPr>
              <a:t>6</a:t>
            </a:fld>
            <a:endParaRPr lang="en-US" dirty="0">
              <a:cs typeface="Arial" charset="0"/>
            </a:endParaRPr>
          </a:p>
        </p:txBody>
      </p:sp>
    </p:spTree>
    <p:extLst>
      <p:ext uri="{BB962C8B-B14F-4D97-AF65-F5344CB8AC3E}">
        <p14:creationId xmlns:p14="http://schemas.microsoft.com/office/powerpoint/2010/main" val="412946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pPr>
            <a:endParaRPr lang="en-US" sz="1600" dirty="0" smtClean="0">
              <a:solidFill>
                <a:srgbClr val="000000"/>
              </a:solidFill>
              <a:sym typeface="Calibri" pitchFamily="34" charset="0"/>
            </a:endParaRPr>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649E60-7DD9-4942-ABFF-25D2BEFE0D72}" type="slidenum">
              <a:rPr lang="en-US">
                <a:cs typeface="Arial" charset="0"/>
              </a:rPr>
              <a:pPr fontAlgn="base">
                <a:spcBef>
                  <a:spcPct val="0"/>
                </a:spcBef>
                <a:spcAft>
                  <a:spcPct val="0"/>
                </a:spcAft>
              </a:pPr>
              <a:t>7</a:t>
            </a:fld>
            <a:endParaRPr lang="en-US" dirty="0">
              <a:cs typeface="Arial" charset="0"/>
            </a:endParaRPr>
          </a:p>
        </p:txBody>
      </p:sp>
    </p:spTree>
    <p:extLst>
      <p:ext uri="{BB962C8B-B14F-4D97-AF65-F5344CB8AC3E}">
        <p14:creationId xmlns:p14="http://schemas.microsoft.com/office/powerpoint/2010/main" val="312155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lnSpc>
                <a:spcPct val="115000"/>
              </a:lnSpc>
              <a:spcBef>
                <a:spcPct val="0"/>
              </a:spcBef>
            </a:pPr>
            <a:endParaRPr lang="en-US" sz="1600" dirty="0" smtClean="0">
              <a:solidFill>
                <a:srgbClr val="000000"/>
              </a:solidFill>
              <a:sym typeface="Calibri" pitchFamily="34" charset="0"/>
            </a:endParaRP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52D8B7-E52A-4BFB-869B-579A67ED32FA}" type="slidenum">
              <a:rPr lang="en-US">
                <a:cs typeface="Arial" charset="0"/>
              </a:rPr>
              <a:pPr fontAlgn="base">
                <a:spcBef>
                  <a:spcPct val="0"/>
                </a:spcBef>
                <a:spcAft>
                  <a:spcPct val="0"/>
                </a:spcAft>
              </a:pPr>
              <a:t>8</a:t>
            </a:fld>
            <a:endParaRPr lang="en-US" dirty="0">
              <a:cs typeface="Arial" charset="0"/>
            </a:endParaRPr>
          </a:p>
        </p:txBody>
      </p:sp>
    </p:spTree>
    <p:extLst>
      <p:ext uri="{BB962C8B-B14F-4D97-AF65-F5344CB8AC3E}">
        <p14:creationId xmlns:p14="http://schemas.microsoft.com/office/powerpoint/2010/main" val="390702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lnSpc>
                <a:spcPct val="115000"/>
              </a:lnSpc>
              <a:spcBef>
                <a:spcPct val="0"/>
              </a:spcBef>
            </a:pPr>
            <a:endParaRPr lang="en-US" dirty="0" smtClean="0">
              <a:solidFill>
                <a:srgbClr val="000000"/>
              </a:solidFill>
              <a:sym typeface="Calibri" pitchFamily="34" charset="0"/>
            </a:endParaRPr>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C8BE8E-A596-4EAE-B864-3E7BB08A82C7}" type="slidenum">
              <a:rPr lang="en-US">
                <a:cs typeface="Arial" charset="0"/>
              </a:rPr>
              <a:pPr fontAlgn="base">
                <a:spcBef>
                  <a:spcPct val="0"/>
                </a:spcBef>
                <a:spcAft>
                  <a:spcPct val="0"/>
                </a:spcAft>
              </a:pPr>
              <a:t>9</a:t>
            </a:fld>
            <a:endParaRPr lang="en-US" dirty="0">
              <a:cs typeface="Arial" charset="0"/>
            </a:endParaRPr>
          </a:p>
        </p:txBody>
      </p:sp>
    </p:spTree>
    <p:extLst>
      <p:ext uri="{BB962C8B-B14F-4D97-AF65-F5344CB8AC3E}">
        <p14:creationId xmlns:p14="http://schemas.microsoft.com/office/powerpoint/2010/main" val="36489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9089D27-1AE8-47D4-B8F4-009561B184A3}" type="datetimeFigureOut">
              <a:rPr lang="en-US"/>
              <a:pPr>
                <a:defRPr/>
              </a:pPr>
              <a:t>7/31/2014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5B88E8-E331-458A-B3D7-165CF86679A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F135AF4-547A-446B-A66F-C298D3465B3A}" type="datetimeFigureOut">
              <a:rPr lang="en-US"/>
              <a:pPr>
                <a:defRPr/>
              </a:pPr>
              <a:t>7/31/2014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A7960ED-06D1-4F18-86FF-38B9D4B1F9B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23B6F45-63FE-45CE-9C52-3B58DFF07B1A}" type="datetimeFigureOut">
              <a:rPr lang="en-US"/>
              <a:pPr>
                <a:defRPr/>
              </a:pPr>
              <a:t>7/31/2014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9437980-CC90-4AF8-A837-98D7D1A58C1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2556ACB-388D-4D92-BF7F-5B0B0913BF4C}" type="datetimeFigureOut">
              <a:rPr lang="en-US"/>
              <a:pPr>
                <a:defRPr/>
              </a:pPr>
              <a:t>7/31/2014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B3C744-6F51-441D-B833-A791CC6DBA6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49A5D6A-18A4-4BCF-A160-EC664D42C47B}" type="datetimeFigureOut">
              <a:rPr lang="en-US"/>
              <a:pPr>
                <a:defRPr/>
              </a:pPr>
              <a:t>7/31/2014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B5F9D74-454A-40CD-9C34-F2B207AE1A4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6192EA3-DC47-4675-9C24-8F5D72729D9D}" type="datetimeFigureOut">
              <a:rPr lang="en-US"/>
              <a:pPr>
                <a:defRPr/>
              </a:pPr>
              <a:t>7/31/2014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00DC14D-480D-462F-9CCB-BA41B65F337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6748FFB-F90D-4F41-A3F9-4688BC46163E}" type="datetimeFigureOut">
              <a:rPr lang="en-US"/>
              <a:pPr>
                <a:defRPr/>
              </a:pPr>
              <a:t>7/31/2014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CCD65B8-7048-408F-9125-6E2EF9BAAE0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0EE30E5-92D0-46B8-9171-E2D4B0FAAB03}" type="datetimeFigureOut">
              <a:rPr lang="en-US"/>
              <a:pPr>
                <a:defRPr/>
              </a:pPr>
              <a:t>7/31/2014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35CB0D5-0CED-4434-A01F-8998247F726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40784F-CC5E-4AED-839E-2AD9A43E60C6}" type="datetimeFigureOut">
              <a:rPr lang="en-US"/>
              <a:pPr>
                <a:defRPr/>
              </a:pPr>
              <a:t>7/31/2014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515293E-3683-4E66-B4C8-4FA8CB7F8C5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37C631-F212-4561-9151-CF143EF97704}" type="datetimeFigureOut">
              <a:rPr lang="en-US"/>
              <a:pPr>
                <a:defRPr/>
              </a:pPr>
              <a:t>7/31/2014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AC528F4-0E61-4A4B-9DDE-41083AD153A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EA902C-9534-47EA-AD0D-9B51A26B2D82}" type="datetimeFigureOut">
              <a:rPr lang="en-US"/>
              <a:pPr>
                <a:defRPr/>
              </a:pPr>
              <a:t>7/31/2014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81A1F1D-7885-43AB-AC2A-264C2878296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E303F30-E440-4D4B-8DA6-ABD246233E3C}" type="datetimeFigureOut">
              <a:rPr lang="en-US"/>
              <a:pPr>
                <a:defRPr/>
              </a:pPr>
              <a:t>7/31/2014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62E926C-74C5-4D44-915A-4824091EC89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4"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3.png"/><Relationship Id="rId12"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1.png"/><Relationship Id="rId5" Type="http://schemas.openxmlformats.org/officeDocument/2006/relationships/image" Target="../media/image9.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iki.dpconline.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www.digitalbevaring.dk/"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search?q=define+record" TargetMode="External"/><Relationship Id="rId7" Type="http://schemas.openxmlformats.org/officeDocument/2006/relationships/hyperlink" Target="http://dp.la/info/about/projects/getting-it-right-on-right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creativecommons.org/choose/" TargetMode="External"/><Relationship Id="rId5" Type="http://schemas.openxmlformats.org/officeDocument/2006/relationships/hyperlink" Target="http://www.bitcurator.net/docs/bitstreams-to-heritage.pdf" TargetMode="External"/><Relationship Id="rId4" Type="http://schemas.openxmlformats.org/officeDocument/2006/relationships/hyperlink" Target="http://digitalcommons.kennesaw.edu/provenance/vol30/iss1/2"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news.gatech.edu/2014/04/18/do-you-read-terms-service-maybe-you-should" TargetMode="External"/><Relationship Id="rId7" Type="http://schemas.openxmlformats.org/officeDocument/2006/relationships/hyperlink" Target="https://www.personalserver.com/web/en/hom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citizenweb.is/guide/srv/1-why" TargetMode="External"/><Relationship Id="rId5" Type="http://schemas.openxmlformats.org/officeDocument/2006/relationships/hyperlink" Target="http://www.pcworld.com/article/248921/need_more_storage_expand_with_external_drives.html" TargetMode="External"/><Relationship Id="rId4" Type="http://schemas.openxmlformats.org/officeDocument/2006/relationships/hyperlink" Target="http://en.wikipedia.org/wiki/Comparison_of_online_backup_service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archivematica.org/wiki/Format_policies" TargetMode="External"/><Relationship Id="rId7" Type="http://schemas.openxmlformats.org/officeDocument/2006/relationships/hyperlink" Target="http://www.clir.org/pubs/reports/pub159/pub159.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2.archivists.org/publications/brochures/donating-familyrecs" TargetMode="External"/><Relationship Id="rId5" Type="http://schemas.openxmlformats.org/officeDocument/2006/relationships/hyperlink" Target="http://digitalpreservation.gov/personalarchiving/" TargetMode="External"/><Relationship Id="rId4" Type="http://schemas.openxmlformats.org/officeDocument/2006/relationships/hyperlink" Target="http://www.loc.gov/preservation/resources/rf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9"/>
          <p:cNvSpPr>
            <a:spLocks noGrp="1"/>
          </p:cNvSpPr>
          <p:nvPr>
            <p:ph type="title"/>
          </p:nvPr>
        </p:nvSpPr>
        <p:spPr>
          <a:xfrm>
            <a:off x="831850" y="-212725"/>
            <a:ext cx="10515600" cy="2852738"/>
          </a:xfrm>
        </p:spPr>
        <p:txBody>
          <a:bodyPr/>
          <a:lstStyle/>
          <a:p>
            <a:r>
              <a:rPr lang="en-US" dirty="0" smtClean="0"/>
              <a:t>Personal Digital Archiving</a:t>
            </a:r>
            <a:br>
              <a:rPr lang="en-US" dirty="0" smtClean="0"/>
            </a:br>
            <a:r>
              <a:rPr lang="en-US" sz="4000" dirty="0" smtClean="0"/>
              <a:t>Train-the-Trainer Workshop</a:t>
            </a:r>
          </a:p>
        </p:txBody>
      </p:sp>
      <p:sp>
        <p:nvSpPr>
          <p:cNvPr id="14338" name="Text Placeholder 13"/>
          <p:cNvSpPr>
            <a:spLocks noGrp="1"/>
          </p:cNvSpPr>
          <p:nvPr>
            <p:ph type="body" idx="1"/>
          </p:nvPr>
        </p:nvSpPr>
        <p:spPr>
          <a:xfrm>
            <a:off x="831850" y="2667000"/>
            <a:ext cx="10515600" cy="1500188"/>
          </a:xfrm>
        </p:spPr>
        <p:txBody>
          <a:bodyPr/>
          <a:lstStyle/>
          <a:p>
            <a:r>
              <a:rPr lang="en-US" dirty="0" smtClean="0">
                <a:solidFill>
                  <a:schemeClr val="tx1"/>
                </a:solidFill>
                <a:latin typeface="Calibri Light" pitchFamily="34" charset="0"/>
              </a:rPr>
              <a:t>July 31, 2014</a:t>
            </a:r>
          </a:p>
        </p:txBody>
      </p:sp>
      <p:pic>
        <p:nvPicPr>
          <p:cNvPr id="14339" name="Picture 15"/>
          <p:cNvPicPr>
            <a:picLocks noChangeAspect="1"/>
          </p:cNvPicPr>
          <p:nvPr/>
        </p:nvPicPr>
        <p:blipFill>
          <a:blip r:embed="rId3"/>
          <a:srcRect/>
          <a:stretch>
            <a:fillRect/>
          </a:stretch>
        </p:blipFill>
        <p:spPr bwMode="auto">
          <a:xfrm>
            <a:off x="5683250" y="3152775"/>
            <a:ext cx="555625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Part II:</a:t>
            </a:r>
          </a:p>
        </p:txBody>
      </p:sp>
      <p:sp>
        <p:nvSpPr>
          <p:cNvPr id="27651" name="Text Placeholder 2"/>
          <p:cNvSpPr>
            <a:spLocks noGrp="1"/>
          </p:cNvSpPr>
          <p:nvPr>
            <p:ph type="body" idx="1"/>
          </p:nvPr>
        </p:nvSpPr>
        <p:spPr/>
        <p:txBody>
          <a:bodyPr/>
          <a:lstStyle/>
          <a:p>
            <a:r>
              <a:rPr lang="en-US" sz="3800" dirty="0" smtClean="0">
                <a:solidFill>
                  <a:schemeClr val="tx1"/>
                </a:solidFill>
                <a:latin typeface="Calibri Light" pitchFamily="34" charset="0"/>
              </a:rPr>
              <a:t>The Landscape of Personal Digital Records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smtClean="0"/>
              <a:t>“Instructions for Future Interaction”</a:t>
            </a:r>
          </a:p>
        </p:txBody>
      </p:sp>
      <p:sp>
        <p:nvSpPr>
          <p:cNvPr id="3" name="Content Placeholder 2"/>
          <p:cNvSpPr>
            <a:spLocks noGrp="1"/>
          </p:cNvSpPr>
          <p:nvPr>
            <p:ph idx="1"/>
          </p:nvPr>
        </p:nvSpPr>
        <p:spPr>
          <a:xfrm>
            <a:off x="838200" y="1825625"/>
            <a:ext cx="10515600" cy="4754563"/>
          </a:xfrm>
        </p:spPr>
        <p:txBody>
          <a:bodyPr rtlCol="0">
            <a:normAutofit fontScale="92500" lnSpcReduction="20000"/>
          </a:bodyPr>
          <a:lstStyle/>
          <a:p>
            <a:pPr marL="0" indent="0" fontAlgn="auto">
              <a:spcAft>
                <a:spcPts val="0"/>
              </a:spcAft>
              <a:buFont typeface="Arial" panose="020B0604020202020204" pitchFamily="34" charset="0"/>
              <a:buNone/>
              <a:defRPr/>
            </a:pPr>
            <a:r>
              <a:rPr lang="en-US" dirty="0">
                <a:latin typeface="Calibri Light" panose="020F0302020204030204" pitchFamily="34" charset="0"/>
              </a:rPr>
              <a:t>“Digital objects are sets of instructions for future interaction.”</a:t>
            </a:r>
          </a:p>
          <a:p>
            <a:pPr marL="0" indent="0" fontAlgn="auto">
              <a:spcAft>
                <a:spcPts val="0"/>
              </a:spcAft>
              <a:buFont typeface="Arial" panose="020B0604020202020204" pitchFamily="34" charset="0"/>
              <a:buNone/>
              <a:defRPr/>
            </a:pPr>
            <a:r>
              <a:rPr lang="en-US" sz="2400" i="1" dirty="0" smtClean="0">
                <a:latin typeface="Calibri Light" panose="020F0302020204030204" pitchFamily="34" charset="0"/>
              </a:rPr>
              <a:t>(Cal </a:t>
            </a:r>
            <a:r>
              <a:rPr lang="en-US" sz="2400" i="1" dirty="0">
                <a:latin typeface="Calibri Light" panose="020F0302020204030204" pitchFamily="34" charset="0"/>
              </a:rPr>
              <a:t>Lee, </a:t>
            </a:r>
            <a:r>
              <a:rPr lang="en-US" sz="2400" i="1" dirty="0" smtClean="0">
                <a:latin typeface="Calibri Light" panose="020F0302020204030204" pitchFamily="34" charset="0"/>
              </a:rPr>
              <a:t>“</a:t>
            </a:r>
            <a:r>
              <a:rPr lang="en-US" sz="2400" i="1" dirty="0">
                <a:latin typeface="Calibri Light" panose="020F0302020204030204" pitchFamily="34" charset="0"/>
              </a:rPr>
              <a:t>Digital Forensics Meets the Archivist (And They </a:t>
            </a:r>
            <a:r>
              <a:rPr lang="en-US" sz="2400" i="1" dirty="0" smtClean="0">
                <a:latin typeface="Calibri Light" panose="020F0302020204030204" pitchFamily="34" charset="0"/>
              </a:rPr>
              <a:t>Seem </a:t>
            </a:r>
            <a:r>
              <a:rPr lang="en-US" sz="2400" i="1" dirty="0">
                <a:latin typeface="Calibri Light" panose="020F0302020204030204" pitchFamily="34" charset="0"/>
              </a:rPr>
              <a:t>to </a:t>
            </a:r>
            <a:endParaRPr lang="en-US" sz="2400" i="1" dirty="0" smtClean="0">
              <a:latin typeface="Calibri Light" panose="020F0302020204030204" pitchFamily="34" charset="0"/>
            </a:endParaRPr>
          </a:p>
          <a:p>
            <a:pPr marL="0" indent="0" fontAlgn="auto">
              <a:spcAft>
                <a:spcPts val="0"/>
              </a:spcAft>
              <a:buFont typeface="Arial" panose="020B0604020202020204" pitchFamily="34" charset="0"/>
              <a:buNone/>
              <a:defRPr/>
            </a:pPr>
            <a:r>
              <a:rPr lang="en-US" sz="2400" i="1" dirty="0" smtClean="0">
                <a:latin typeface="Calibri Light" panose="020F0302020204030204" pitchFamily="34" charset="0"/>
              </a:rPr>
              <a:t>Like </a:t>
            </a:r>
            <a:r>
              <a:rPr lang="en-US" sz="2400" i="1" dirty="0">
                <a:latin typeface="Calibri Light" panose="020F0302020204030204" pitchFamily="34" charset="0"/>
              </a:rPr>
              <a:t>Each Other</a:t>
            </a:r>
            <a:r>
              <a:rPr lang="en-US" sz="2400" i="1" dirty="0" smtClean="0">
                <a:latin typeface="Calibri Light" panose="020F0302020204030204" pitchFamily="34" charset="0"/>
              </a:rPr>
              <a:t>),” </a:t>
            </a:r>
            <a:r>
              <a:rPr lang="en-US" sz="2400" i="1" dirty="0">
                <a:latin typeface="Calibri Light" panose="020F0302020204030204" pitchFamily="34" charset="0"/>
              </a:rPr>
              <a:t>Society of Georgia Archivists Annual </a:t>
            </a:r>
            <a:r>
              <a:rPr lang="en-US" sz="2400" i="1" dirty="0" smtClean="0">
                <a:latin typeface="Calibri Light" panose="020F0302020204030204" pitchFamily="34" charset="0"/>
              </a:rPr>
              <a:t>Meeting, 2012)</a:t>
            </a:r>
            <a:endParaRPr lang="en-US" sz="2400" i="1" dirty="0">
              <a:latin typeface="Calibri Light" panose="020F0302020204030204" pitchFamily="34" charset="0"/>
            </a:endParaRPr>
          </a:p>
          <a:p>
            <a:pPr fontAlgn="auto">
              <a:spcAft>
                <a:spcPts val="0"/>
              </a:spcAft>
              <a:buFont typeface="Arial" panose="020B0604020202020204" pitchFamily="34" charset="0"/>
              <a:buChar char="•"/>
              <a:defRPr/>
            </a:pPr>
            <a:endParaRPr lang="en-US" dirty="0">
              <a:latin typeface="Calibri Light" panose="020F0302020204030204" pitchFamily="34" charset="0"/>
            </a:endParaRPr>
          </a:p>
          <a:p>
            <a:pPr fontAlgn="auto">
              <a:spcAft>
                <a:spcPts val="0"/>
              </a:spcAft>
              <a:buFont typeface="Arial" panose="020B0604020202020204" pitchFamily="34" charset="0"/>
              <a:buChar char="•"/>
              <a:defRPr/>
            </a:pPr>
            <a:r>
              <a:rPr lang="en-US" dirty="0">
                <a:latin typeface="Calibri Light" panose="020F0302020204030204" pitchFamily="34" charset="0"/>
              </a:rPr>
              <a:t>Digital records are </a:t>
            </a:r>
            <a:r>
              <a:rPr lang="en-US" dirty="0" smtClean="0">
                <a:latin typeface="Calibri Light" panose="020F0302020204030204" pitchFamily="34" charset="0"/>
              </a:rPr>
              <a:t>rendered, represented, experienced</a:t>
            </a:r>
            <a:endParaRPr lang="en-US" dirty="0">
              <a:latin typeface="Calibri Light" panose="020F0302020204030204" pitchFamily="34" charset="0"/>
            </a:endParaRPr>
          </a:p>
          <a:p>
            <a:pPr marL="0" indent="0" fontAlgn="auto">
              <a:spcAft>
                <a:spcPts val="0"/>
              </a:spcAft>
              <a:buFont typeface="Arial" panose="020B0604020202020204" pitchFamily="34" charset="0"/>
              <a:buNone/>
              <a:defRPr/>
            </a:pPr>
            <a:endParaRPr lang="en-US" dirty="0" smtClean="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Think of digital </a:t>
            </a:r>
            <a:r>
              <a:rPr lang="en-US" dirty="0">
                <a:latin typeface="Calibri Light" panose="020F0302020204030204" pitchFamily="34" charset="0"/>
              </a:rPr>
              <a:t>records </a:t>
            </a:r>
            <a:r>
              <a:rPr lang="en-US" dirty="0" smtClean="0">
                <a:latin typeface="Calibri Light" panose="020F0302020204030204" pitchFamily="34" charset="0"/>
              </a:rPr>
              <a:t>as interactions </a:t>
            </a:r>
            <a:r>
              <a:rPr lang="en-US" dirty="0">
                <a:latin typeface="Calibri Light" panose="020F0302020204030204" pitchFamily="34" charset="0"/>
              </a:rPr>
              <a:t>at various technical and social levels:</a:t>
            </a:r>
          </a:p>
          <a:p>
            <a:pPr lvl="1" fontAlgn="auto">
              <a:spcAft>
                <a:spcPts val="0"/>
              </a:spcAft>
              <a:buFont typeface="Arial" panose="020B0604020202020204" pitchFamily="34" charset="0"/>
              <a:buChar char="•"/>
              <a:defRPr/>
            </a:pPr>
            <a:r>
              <a:rPr lang="en-US" dirty="0">
                <a:latin typeface="Calibri Light" panose="020F0302020204030204" pitchFamily="34" charset="0"/>
              </a:rPr>
              <a:t>interactions between hardware and software</a:t>
            </a:r>
          </a:p>
          <a:p>
            <a:pPr lvl="1" fontAlgn="auto">
              <a:spcAft>
                <a:spcPts val="0"/>
              </a:spcAft>
              <a:buFont typeface="Arial" panose="020B0604020202020204" pitchFamily="34" charset="0"/>
              <a:buChar char="•"/>
              <a:defRPr/>
            </a:pPr>
            <a:r>
              <a:rPr lang="en-US" dirty="0">
                <a:latin typeface="Calibri Light" panose="020F0302020204030204" pitchFamily="34" charset="0"/>
              </a:rPr>
              <a:t>interactions between software and files</a:t>
            </a:r>
          </a:p>
          <a:p>
            <a:pPr lvl="1" fontAlgn="auto">
              <a:spcAft>
                <a:spcPts val="0"/>
              </a:spcAft>
              <a:buFont typeface="Arial" panose="020B0604020202020204" pitchFamily="34" charset="0"/>
              <a:buChar char="•"/>
              <a:defRPr/>
            </a:pPr>
            <a:r>
              <a:rPr lang="en-US" dirty="0">
                <a:latin typeface="Calibri Light" panose="020F0302020204030204" pitchFamily="34" charset="0"/>
              </a:rPr>
              <a:t>interactions among record creator, record steward, and record </a:t>
            </a:r>
            <a:r>
              <a:rPr lang="en-US" dirty="0" smtClean="0">
                <a:latin typeface="Calibri Light" panose="020F0302020204030204" pitchFamily="34" charset="0"/>
              </a:rPr>
              <a:t>user</a:t>
            </a:r>
          </a:p>
          <a:p>
            <a:pPr fontAlgn="auto">
              <a:spcAft>
                <a:spcPts val="0"/>
              </a:spcAft>
              <a:buFont typeface="Arial" panose="020B0604020202020204" pitchFamily="34" charset="0"/>
              <a:buChar char="•"/>
              <a:defRPr/>
            </a:pPr>
            <a:endParaRPr lang="en-US" dirty="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So, it’s important </a:t>
            </a:r>
            <a:r>
              <a:rPr lang="en-US" dirty="0">
                <a:latin typeface="Calibri Light" panose="020F0302020204030204" pitchFamily="34" charset="0"/>
              </a:rPr>
              <a:t>to understand the </a:t>
            </a:r>
            <a:r>
              <a:rPr lang="en-US" dirty="0" smtClean="0">
                <a:latin typeface="Calibri Light" panose="020F0302020204030204" pitchFamily="34" charset="0"/>
              </a:rPr>
              <a:t>ecosystem </a:t>
            </a:r>
            <a:r>
              <a:rPr lang="en-US" dirty="0">
                <a:latin typeface="Calibri Light" panose="020F0302020204030204" pitchFamily="34" charset="0"/>
              </a:rPr>
              <a:t>of </a:t>
            </a:r>
            <a:r>
              <a:rPr lang="en-US" dirty="0" smtClean="0">
                <a:latin typeface="Calibri Light" panose="020F0302020204030204" pitchFamily="34" charset="0"/>
              </a:rPr>
              <a:t>personal digital records</a:t>
            </a:r>
            <a:endParaRPr lang="en-US" dirty="0">
              <a:latin typeface="Calibri Light" panose="020F0302020204030204" pitchFamily="34" charset="0"/>
            </a:endParaRPr>
          </a:p>
        </p:txBody>
      </p:sp>
      <p:pic>
        <p:nvPicPr>
          <p:cNvPr id="29699" name="Picture 4"/>
          <p:cNvPicPr>
            <a:picLocks noChangeAspect="1"/>
          </p:cNvPicPr>
          <p:nvPr/>
        </p:nvPicPr>
        <p:blipFill>
          <a:blip r:embed="rId3"/>
          <a:srcRect l="5400" r="5286" b="4539"/>
          <a:stretch>
            <a:fillRect/>
          </a:stretch>
        </p:blipFill>
        <p:spPr bwMode="auto">
          <a:xfrm>
            <a:off x="9131300" y="1690688"/>
            <a:ext cx="2222500" cy="202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838200" y="-50800"/>
            <a:ext cx="10515600" cy="1325563"/>
          </a:xfrm>
        </p:spPr>
        <p:txBody>
          <a:bodyPr/>
          <a:lstStyle/>
          <a:p>
            <a:r>
              <a:rPr lang="en-US" dirty="0" smtClean="0"/>
              <a:t>Personal Digital Records Ecosystem</a:t>
            </a:r>
          </a:p>
        </p:txBody>
      </p:sp>
      <p:graphicFrame>
        <p:nvGraphicFramePr>
          <p:cNvPr id="34" name="Table 33"/>
          <p:cNvGraphicFramePr>
            <a:graphicFrameLocks noGrp="1"/>
          </p:cNvGraphicFramePr>
          <p:nvPr/>
        </p:nvGraphicFramePr>
        <p:xfrm>
          <a:off x="955964" y="898386"/>
          <a:ext cx="10626435" cy="5494612"/>
        </p:xfrm>
        <a:graphic>
          <a:graphicData uri="http://schemas.openxmlformats.org/drawingml/2006/table">
            <a:tbl>
              <a:tblPr firstRow="1" firstCol="1" bandRow="1">
                <a:tableStyleId>{5C22544A-7EE6-4342-B048-85BDC9FD1C3A}</a:tableStyleId>
              </a:tblPr>
              <a:tblGrid>
                <a:gridCol w="512618"/>
                <a:gridCol w="4973782"/>
                <a:gridCol w="5140035"/>
              </a:tblGrid>
              <a:tr h="388230">
                <a:tc>
                  <a:txBody>
                    <a:bodyPr/>
                    <a:lstStyle/>
                    <a:p>
                      <a:endParaRPr lang="en-US" sz="1700" dirty="0"/>
                    </a:p>
                  </a:txBody>
                  <a:tcPr>
                    <a:solidFill>
                      <a:schemeClr val="bg1"/>
                    </a:solidFill>
                  </a:tcPr>
                </a:tc>
                <a:tc>
                  <a:txBody>
                    <a:bodyPr/>
                    <a:lstStyle/>
                    <a:p>
                      <a:pPr algn="ctr"/>
                      <a:r>
                        <a:rPr lang="en-US" sz="1800" dirty="0" smtClean="0">
                          <a:solidFill>
                            <a:schemeClr val="tx1"/>
                          </a:solidFill>
                        </a:rPr>
                        <a:t>LOCAL</a:t>
                      </a:r>
                      <a:endParaRPr lang="en-US" sz="1800" dirty="0">
                        <a:solidFill>
                          <a:schemeClr val="tx1"/>
                        </a:solidFill>
                      </a:endParaRPr>
                    </a:p>
                  </a:txBody>
                  <a:tcPr>
                    <a:solidFill>
                      <a:schemeClr val="bg2"/>
                    </a:solidFill>
                  </a:tcPr>
                </a:tc>
                <a:tc>
                  <a:txBody>
                    <a:bodyPr/>
                    <a:lstStyle/>
                    <a:p>
                      <a:pPr algn="ctr"/>
                      <a:r>
                        <a:rPr lang="en-US" sz="1800" dirty="0" smtClean="0">
                          <a:solidFill>
                            <a:schemeClr val="tx1"/>
                          </a:solidFill>
                        </a:rPr>
                        <a:t>OFFSITE</a:t>
                      </a:r>
                      <a:endParaRPr lang="en-US" sz="1800" dirty="0">
                        <a:solidFill>
                          <a:schemeClr val="tx1"/>
                        </a:solidFill>
                      </a:endParaRPr>
                    </a:p>
                  </a:txBody>
                  <a:tcPr>
                    <a:solidFill>
                      <a:schemeClr val="bg2"/>
                    </a:solidFill>
                  </a:tcPr>
                </a:tc>
              </a:tr>
              <a:tr h="1723102">
                <a:tc>
                  <a:txBody>
                    <a:bodyPr/>
                    <a:lstStyle/>
                    <a:p>
                      <a:pPr algn="ctr"/>
                      <a:r>
                        <a:rPr lang="en-US" sz="1800" dirty="0" smtClean="0">
                          <a:solidFill>
                            <a:schemeClr val="tx1"/>
                          </a:solidFill>
                        </a:rPr>
                        <a:t>HARDWARE</a:t>
                      </a:r>
                      <a:endParaRPr lang="en-US" sz="1800" dirty="0">
                        <a:solidFill>
                          <a:schemeClr val="tx1"/>
                        </a:solidFill>
                      </a:endParaRPr>
                    </a:p>
                  </a:txBody>
                  <a:tcPr vert="vert270">
                    <a:lnR w="381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D1C7EF"/>
                    </a:solidFill>
                  </a:tcPr>
                </a:tc>
                <a:tc>
                  <a:txBody>
                    <a:bodyPr/>
                    <a:lstStyle/>
                    <a:p>
                      <a:pPr marL="234950" indent="-111125">
                        <a:buFont typeface="Arial" panose="020B0604020202020204" pitchFamily="34" charset="0"/>
                        <a:buChar char="•"/>
                      </a:pPr>
                      <a:r>
                        <a:rPr lang="en-US" sz="1700" dirty="0" smtClean="0"/>
                        <a:t>Personal computer</a:t>
                      </a:r>
                    </a:p>
                    <a:p>
                      <a:pPr marL="234950" lvl="1" indent="-111125">
                        <a:buFont typeface="Arial" panose="020B0604020202020204" pitchFamily="34" charset="0"/>
                        <a:buNone/>
                      </a:pPr>
                      <a:r>
                        <a:rPr lang="en-US" sz="1700" dirty="0" smtClean="0"/>
                        <a:t>-Internal: CPU, RAM, motherboard,</a:t>
                      </a:r>
                      <a:r>
                        <a:rPr lang="en-US" sz="1700" baseline="0" dirty="0" smtClean="0"/>
                        <a:t> </a:t>
                      </a:r>
                      <a:r>
                        <a:rPr lang="en-US" sz="1700" dirty="0" smtClean="0"/>
                        <a:t>storage drive (magnetic, optical, or solid state), etc.</a:t>
                      </a:r>
                    </a:p>
                    <a:p>
                      <a:pPr marL="234950" lvl="1" indent="-111125">
                        <a:buFont typeface="Arial" panose="020B0604020202020204" pitchFamily="34" charset="0"/>
                        <a:buNone/>
                      </a:pPr>
                      <a:r>
                        <a:rPr lang="en-US" sz="1700" dirty="0" smtClean="0"/>
                        <a:t>-Peripheral: USB devices, keyboard, monitor, etc.</a:t>
                      </a:r>
                    </a:p>
                    <a:p>
                      <a:pPr marL="234950" indent="-111125">
                        <a:buFont typeface="Arial" panose="020B0604020202020204" pitchFamily="34" charset="0"/>
                        <a:buChar char="•"/>
                      </a:pPr>
                      <a:r>
                        <a:rPr lang="en-US" sz="1700" dirty="0" smtClean="0"/>
                        <a:t>Other devices: phone, camera, external drives, wearable devices, etc.</a:t>
                      </a:r>
                      <a:endParaRPr lang="en-US" sz="17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D1C7EF"/>
                    </a:solidFill>
                  </a:tcPr>
                </a:tc>
                <a:tc>
                  <a:txBody>
                    <a:bodyPr/>
                    <a:lstStyle/>
                    <a:p>
                      <a:pPr marL="346075" indent="-111125">
                        <a:buFont typeface="Arial" panose="020B0604020202020204" pitchFamily="34" charset="0"/>
                        <a:buChar char="•"/>
                      </a:pPr>
                      <a:r>
                        <a:rPr lang="en-US" sz="1700" dirty="0" smtClean="0"/>
                        <a:t>Remote servers &amp; storage (including cloud)</a:t>
                      </a:r>
                      <a:endParaRPr lang="en-US" sz="1700" dirty="0"/>
                    </a:p>
                  </a:txBody>
                  <a:tcPr anchor="ctr">
                    <a:lnL w="381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D1C7EF"/>
                    </a:solidFill>
                  </a:tcPr>
                </a:tc>
              </a:tr>
              <a:tr h="1645920">
                <a:tc>
                  <a:txBody>
                    <a:bodyPr/>
                    <a:lstStyle/>
                    <a:p>
                      <a:pPr algn="ctr"/>
                      <a:r>
                        <a:rPr lang="en-US" sz="1800" dirty="0" smtClean="0">
                          <a:solidFill>
                            <a:schemeClr val="tx1"/>
                          </a:solidFill>
                        </a:rPr>
                        <a:t>SOFTWARE</a:t>
                      </a:r>
                      <a:endParaRPr lang="en-US" sz="1800" dirty="0">
                        <a:solidFill>
                          <a:schemeClr val="tx1"/>
                        </a:solidFill>
                      </a:endParaRPr>
                    </a:p>
                  </a:txBody>
                  <a:tcPr vert="vert270">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DD5F1"/>
                    </a:solidFill>
                  </a:tcPr>
                </a:tc>
                <a:tc>
                  <a:txBody>
                    <a:bodyPr/>
                    <a:lstStyle/>
                    <a:p>
                      <a:pPr marL="234950" indent="-111125">
                        <a:buFont typeface="Arial" panose="020B0604020202020204" pitchFamily="34" charset="0"/>
                        <a:buChar char="•"/>
                      </a:pPr>
                      <a:r>
                        <a:rPr lang="en-US" sz="1700" dirty="0" smtClean="0"/>
                        <a:t>Filesystem</a:t>
                      </a:r>
                    </a:p>
                    <a:p>
                      <a:pPr marL="234950" indent="-111125">
                        <a:buFont typeface="Arial" panose="020B0604020202020204" pitchFamily="34" charset="0"/>
                        <a:buChar char="•"/>
                      </a:pPr>
                      <a:r>
                        <a:rPr lang="en-US" sz="1700" dirty="0" smtClean="0"/>
                        <a:t>Operating System (Windows, OS X, Linux)</a:t>
                      </a:r>
                    </a:p>
                    <a:p>
                      <a:pPr marL="234950" indent="-111125">
                        <a:buFont typeface="Arial" panose="020B0604020202020204" pitchFamily="34" charset="0"/>
                        <a:buChar char="•"/>
                      </a:pPr>
                      <a:r>
                        <a:rPr lang="en-US" sz="1700" dirty="0" smtClean="0"/>
                        <a:t>Applications (MS Word, iMovie, Adobe Photoshop, AutoCAD, Firefox, etc.)</a:t>
                      </a:r>
                      <a:endParaRPr lang="en-US" sz="17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DD5F1"/>
                    </a:solidFill>
                  </a:tcPr>
                </a:tc>
                <a:tc>
                  <a:txBody>
                    <a:bodyPr/>
                    <a:lstStyle/>
                    <a:p>
                      <a:pPr marL="346075" indent="-111125">
                        <a:buFont typeface="Arial" panose="020B0604020202020204" pitchFamily="34" charset="0"/>
                        <a:buChar char="•"/>
                      </a:pPr>
                      <a:r>
                        <a:rPr lang="en-US" sz="1700" dirty="0" smtClean="0">
                          <a:solidFill>
                            <a:schemeClr val="tx1"/>
                          </a:solidFill>
                        </a:rPr>
                        <a:t>W</a:t>
                      </a:r>
                      <a:r>
                        <a:rPr lang="en-US" sz="1700" dirty="0" smtClean="0"/>
                        <a:t>eb Applications (Gmail and Google Drive, DropBox, iCloud, Facebook, Twitter, Flickr,</a:t>
                      </a:r>
                      <a:r>
                        <a:rPr lang="en-US" sz="1700" baseline="0" dirty="0" smtClean="0"/>
                        <a:t> etc.</a:t>
                      </a:r>
                      <a:r>
                        <a:rPr lang="en-US" sz="1700" dirty="0" smtClean="0"/>
                        <a:t>)</a:t>
                      </a:r>
                      <a:endParaRPr lang="en-US" sz="1700" dirty="0"/>
                    </a:p>
                  </a:txBody>
                  <a:tcPr anchor="ctr">
                    <a:lnL w="381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DD5F1"/>
                    </a:solidFill>
                  </a:tcPr>
                </a:tc>
              </a:tr>
              <a:tr h="1737360">
                <a:tc>
                  <a:txBody>
                    <a:bodyPr/>
                    <a:lstStyle/>
                    <a:p>
                      <a:pPr algn="ctr"/>
                      <a:r>
                        <a:rPr lang="en-US" sz="1800" dirty="0" smtClean="0">
                          <a:solidFill>
                            <a:schemeClr val="tx1"/>
                          </a:solidFill>
                        </a:rPr>
                        <a:t>DATA</a:t>
                      </a:r>
                      <a:endParaRPr lang="en-US" sz="1800" dirty="0">
                        <a:solidFill>
                          <a:schemeClr val="tx1"/>
                        </a:solidFill>
                      </a:endParaRPr>
                    </a:p>
                  </a:txBody>
                  <a:tcPr vert="vert270">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rgbClr val="C1DE9A"/>
                    </a:solidFill>
                  </a:tcPr>
                </a:tc>
                <a:tc>
                  <a:txBody>
                    <a:bodyPr/>
                    <a:lstStyle/>
                    <a:p>
                      <a:pPr marL="234950" indent="-111125">
                        <a:buFont typeface="Arial" panose="020B0604020202020204" pitchFamily="34" charset="0"/>
                        <a:buChar char="•"/>
                      </a:pPr>
                      <a:r>
                        <a:rPr lang="en-US" sz="1700" dirty="0" smtClean="0"/>
                        <a:t>Data &amp; metadata intentionally created by user (image, video, document, code, etc.)</a:t>
                      </a:r>
                    </a:p>
                    <a:p>
                      <a:pPr marL="234950" indent="-111125">
                        <a:buFont typeface="Arial" panose="020B0604020202020204" pitchFamily="34" charset="0"/>
                        <a:buChar char="•"/>
                      </a:pPr>
                      <a:r>
                        <a:rPr lang="en-US" sz="1700" dirty="0" smtClean="0"/>
                        <a:t>Data &amp; metadata created by system (log files, etc.)</a:t>
                      </a:r>
                      <a:endParaRPr lang="en-US" sz="17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rgbClr val="C1DE9A"/>
                    </a:solidFill>
                  </a:tcPr>
                </a:tc>
                <a:tc>
                  <a:txBody>
                    <a:bodyPr/>
                    <a:lstStyle/>
                    <a:p>
                      <a:pPr marL="234950" indent="-111125">
                        <a:buFont typeface="Arial" panose="020B0604020202020204" pitchFamily="34" charset="0"/>
                        <a:buChar char="•"/>
                      </a:pPr>
                      <a:r>
                        <a:rPr lang="en-US" sz="1700" dirty="0" smtClean="0"/>
                        <a:t>Data &amp; metadata intentionally created by user (tweet, image, video, document, code, etc.)</a:t>
                      </a:r>
                    </a:p>
                    <a:p>
                      <a:pPr marL="234950" indent="-111125">
                        <a:buFont typeface="Arial" panose="020B0604020202020204" pitchFamily="34" charset="0"/>
                        <a:buChar char="•"/>
                      </a:pPr>
                      <a:r>
                        <a:rPr lang="en-US" sz="1700" dirty="0" smtClean="0"/>
                        <a:t>Data &amp; metadata created by system (log files, transactional data that assists with management of distributed systems, etc.)</a:t>
                      </a:r>
                      <a:endParaRPr lang="en-US" sz="1700" dirty="0"/>
                    </a:p>
                  </a:txBody>
                  <a:tcPr anchor="ctr">
                    <a:lnL w="381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rgbClr val="C1DE9A"/>
                    </a:solidFill>
                  </a:tcPr>
                </a:tc>
              </a:tr>
            </a:tbl>
          </a:graphicData>
        </a:graphic>
      </p:graphicFrame>
      <p:cxnSp>
        <p:nvCxnSpPr>
          <p:cNvPr id="59" name="Straight Arrow Connector 58"/>
          <p:cNvCxnSpPr/>
          <p:nvPr/>
        </p:nvCxnSpPr>
        <p:spPr>
          <a:xfrm>
            <a:off x="6435725" y="1793875"/>
            <a:ext cx="0" cy="1738313"/>
          </a:xfrm>
          <a:prstGeom prst="straightConnector1">
            <a:avLst/>
          </a:prstGeom>
          <a:ln w="92075" cap="flat">
            <a:solidFill>
              <a:schemeClr val="tx1"/>
            </a:solidFill>
            <a:miter lim="800000"/>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435725" y="4094163"/>
            <a:ext cx="0" cy="1738312"/>
          </a:xfrm>
          <a:prstGeom prst="straightConnector1">
            <a:avLst/>
          </a:prstGeom>
          <a:ln w="92075" cap="flat">
            <a:solidFill>
              <a:schemeClr val="tx1"/>
            </a:solidFill>
            <a:miter lim="800000"/>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smtClean="0"/>
              <a:t>Multiple Ways to Represent a Digital Record</a:t>
            </a:r>
          </a:p>
        </p:txBody>
      </p:sp>
      <p:pic>
        <p:nvPicPr>
          <p:cNvPr id="33794" name="Picture 3"/>
          <p:cNvPicPr>
            <a:picLocks noChangeAspect="1"/>
          </p:cNvPicPr>
          <p:nvPr/>
        </p:nvPicPr>
        <p:blipFill>
          <a:blip r:embed="rId3"/>
          <a:srcRect/>
          <a:stretch>
            <a:fillRect/>
          </a:stretch>
        </p:blipFill>
        <p:spPr bwMode="auto">
          <a:xfrm>
            <a:off x="8812213" y="3841750"/>
            <a:ext cx="2430462" cy="2432050"/>
          </a:xfrm>
          <a:prstGeom prst="rect">
            <a:avLst/>
          </a:prstGeom>
          <a:noFill/>
          <a:ln w="9525">
            <a:noFill/>
            <a:miter lim="800000"/>
            <a:headEnd/>
            <a:tailEnd/>
          </a:ln>
        </p:spPr>
      </p:pic>
      <p:sp>
        <p:nvSpPr>
          <p:cNvPr id="33795" name="Content Placeholder 2"/>
          <p:cNvSpPr>
            <a:spLocks noGrp="1"/>
          </p:cNvSpPr>
          <p:nvPr>
            <p:ph idx="1"/>
          </p:nvPr>
        </p:nvSpPr>
        <p:spPr>
          <a:xfrm>
            <a:off x="838200" y="1825625"/>
            <a:ext cx="10515600" cy="2497138"/>
          </a:xfrm>
        </p:spPr>
        <p:txBody>
          <a:bodyPr/>
          <a:lstStyle/>
          <a:p>
            <a:pPr marL="0" indent="0">
              <a:buFont typeface="Arial" charset="0"/>
              <a:buNone/>
            </a:pPr>
            <a:r>
              <a:rPr lang="en-US" dirty="0" smtClean="0">
                <a:latin typeface="Calibri Light" pitchFamily="34" charset="0"/>
              </a:rPr>
              <a:t>“Though computer systems maintain ‘an illusion of immateriality’...it is essential to recognize that digital objects are created and perpetuated through physical things (e.g. charged magnetic particles, pulses of light). Digital materials can be considered and encountered at multiple levels of representation, ranging from aggregations of records down to bits as physically inscribed on a storage medium...”</a:t>
            </a:r>
          </a:p>
        </p:txBody>
      </p:sp>
      <p:sp>
        <p:nvSpPr>
          <p:cNvPr id="33796" name="Content Placeholder 2"/>
          <p:cNvSpPr txBox="1">
            <a:spLocks/>
          </p:cNvSpPr>
          <p:nvPr/>
        </p:nvSpPr>
        <p:spPr bwMode="auto">
          <a:xfrm>
            <a:off x="838200" y="4491038"/>
            <a:ext cx="8763000" cy="1660525"/>
          </a:xfrm>
          <a:prstGeom prst="rect">
            <a:avLst/>
          </a:prstGeom>
          <a:noFill/>
          <a:ln w="9525">
            <a:noFill/>
            <a:miter lim="800000"/>
            <a:headEnd/>
            <a:tailEnd/>
          </a:ln>
        </p:spPr>
        <p:txBody>
          <a:bodyPr/>
          <a:lstStyle/>
          <a:p>
            <a:pPr defTabSz="914400">
              <a:buFont typeface="Arial" charset="0"/>
              <a:buNone/>
            </a:pPr>
            <a:r>
              <a:rPr lang="en-US" sz="2200" i="1" dirty="0">
                <a:latin typeface="Calibri Light" pitchFamily="34" charset="0"/>
              </a:rPr>
              <a:t>(Cal Lee, Kam Woods, Matthew Kirschenbaum, and Alexandra Chassanoff.</a:t>
            </a:r>
          </a:p>
          <a:p>
            <a:pPr defTabSz="914400">
              <a:buFont typeface="Arial" charset="0"/>
              <a:buNone/>
            </a:pPr>
            <a:r>
              <a:rPr lang="en-US" sz="2200" i="1" dirty="0">
                <a:latin typeface="Calibri Light" pitchFamily="34" charset="0"/>
              </a:rPr>
              <a:t>"From Bitstreams to Heritage: Putting Digital Forensics into Practice in Collecting Institutions.“)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dirty="0" smtClean="0"/>
              <a:t>For Example, a Few Different Ways to Represent a Cat Video…</a:t>
            </a:r>
          </a:p>
        </p:txBody>
      </p:sp>
      <p:sp>
        <p:nvSpPr>
          <p:cNvPr id="35842" name="Shape 79"/>
          <p:cNvSpPr>
            <a:spLocks noChangeArrowheads="1"/>
          </p:cNvSpPr>
          <p:nvPr/>
        </p:nvSpPr>
        <p:spPr bwMode="auto">
          <a:xfrm>
            <a:off x="10199688" y="2665413"/>
            <a:ext cx="1431925" cy="2644775"/>
          </a:xfrm>
          <a:prstGeom prst="roundRect">
            <a:avLst>
              <a:gd name="adj" fmla="val 16667"/>
            </a:avLst>
          </a:prstGeom>
          <a:solidFill>
            <a:srgbClr val="AFD57D"/>
          </a:solidFill>
          <a:ln w="28575">
            <a:solidFill>
              <a:schemeClr val="tx2"/>
            </a:solidFill>
            <a:round/>
            <a:headEnd/>
            <a:tailEnd/>
          </a:ln>
        </p:spPr>
        <p:txBody>
          <a:bodyPr lIns="91425" tIns="91425" rIns="91425" bIns="91425" anchor="ctr"/>
          <a:lstStyle/>
          <a:p>
            <a:endParaRPr lang="en-US" dirty="0">
              <a:latin typeface="Calibri" pitchFamily="34" charset="0"/>
            </a:endParaRPr>
          </a:p>
        </p:txBody>
      </p:sp>
      <p:pic>
        <p:nvPicPr>
          <p:cNvPr id="35843" name="Shape 82"/>
          <p:cNvPicPr preferRelativeResize="0">
            <a:picLocks noChangeAspect="1" noChangeArrowheads="1"/>
          </p:cNvPicPr>
          <p:nvPr/>
        </p:nvPicPr>
        <p:blipFill>
          <a:blip r:embed="rId3"/>
          <a:srcRect/>
          <a:stretch>
            <a:fillRect/>
          </a:stretch>
        </p:blipFill>
        <p:spPr bwMode="auto">
          <a:xfrm>
            <a:off x="490538" y="3228975"/>
            <a:ext cx="1547812" cy="1546225"/>
          </a:xfrm>
          <a:prstGeom prst="rect">
            <a:avLst/>
          </a:prstGeom>
          <a:noFill/>
          <a:ln w="9525">
            <a:noFill/>
            <a:miter lim="800000"/>
            <a:headEnd/>
            <a:tailEnd/>
          </a:ln>
        </p:spPr>
      </p:pic>
      <p:pic>
        <p:nvPicPr>
          <p:cNvPr id="35844" name="Shape 83"/>
          <p:cNvPicPr preferRelativeResize="0">
            <a:picLocks noChangeAspect="1" noChangeArrowheads="1"/>
          </p:cNvPicPr>
          <p:nvPr/>
        </p:nvPicPr>
        <p:blipFill>
          <a:blip r:embed="rId4"/>
          <a:srcRect/>
          <a:stretch>
            <a:fillRect/>
          </a:stretch>
        </p:blipFill>
        <p:spPr bwMode="auto">
          <a:xfrm>
            <a:off x="3011488" y="3154363"/>
            <a:ext cx="1674812" cy="1674812"/>
          </a:xfrm>
          <a:prstGeom prst="rect">
            <a:avLst/>
          </a:prstGeom>
          <a:noFill/>
          <a:ln w="9525">
            <a:noFill/>
            <a:miter lim="800000"/>
            <a:headEnd/>
            <a:tailEnd/>
          </a:ln>
        </p:spPr>
      </p:pic>
      <p:pic>
        <p:nvPicPr>
          <p:cNvPr id="35845" name="Shape 84"/>
          <p:cNvPicPr preferRelativeResize="0">
            <a:picLocks noChangeAspect="1" noChangeArrowheads="1"/>
          </p:cNvPicPr>
          <p:nvPr/>
        </p:nvPicPr>
        <p:blipFill>
          <a:blip r:embed="rId5"/>
          <a:srcRect/>
          <a:stretch>
            <a:fillRect/>
          </a:stretch>
        </p:blipFill>
        <p:spPr bwMode="auto">
          <a:xfrm>
            <a:off x="3465513" y="4868863"/>
            <a:ext cx="766762" cy="765175"/>
          </a:xfrm>
          <a:prstGeom prst="rect">
            <a:avLst/>
          </a:prstGeom>
          <a:noFill/>
          <a:ln w="9525">
            <a:noFill/>
            <a:miter lim="800000"/>
            <a:headEnd/>
            <a:tailEnd/>
          </a:ln>
        </p:spPr>
      </p:pic>
      <p:pic>
        <p:nvPicPr>
          <p:cNvPr id="35846" name="Shape 85"/>
          <p:cNvPicPr preferRelativeResize="0">
            <a:picLocks noChangeAspect="1" noChangeArrowheads="1"/>
          </p:cNvPicPr>
          <p:nvPr/>
        </p:nvPicPr>
        <p:blipFill>
          <a:blip r:embed="rId6"/>
          <a:srcRect/>
          <a:stretch>
            <a:fillRect/>
          </a:stretch>
        </p:blipFill>
        <p:spPr bwMode="auto">
          <a:xfrm>
            <a:off x="3440113" y="2251075"/>
            <a:ext cx="815975" cy="815975"/>
          </a:xfrm>
          <a:prstGeom prst="rect">
            <a:avLst/>
          </a:prstGeom>
          <a:noFill/>
          <a:ln w="9525">
            <a:noFill/>
            <a:miter lim="800000"/>
            <a:headEnd/>
            <a:tailEnd/>
          </a:ln>
        </p:spPr>
      </p:pic>
      <p:pic>
        <p:nvPicPr>
          <p:cNvPr id="35847" name="Shape 86"/>
          <p:cNvPicPr preferRelativeResize="0">
            <a:picLocks noChangeAspect="1" noChangeArrowheads="1"/>
          </p:cNvPicPr>
          <p:nvPr/>
        </p:nvPicPr>
        <p:blipFill>
          <a:blip r:embed="rId7"/>
          <a:srcRect/>
          <a:stretch>
            <a:fillRect/>
          </a:stretch>
        </p:blipFill>
        <p:spPr bwMode="auto">
          <a:xfrm>
            <a:off x="5160963" y="2760663"/>
            <a:ext cx="4643437" cy="2452687"/>
          </a:xfrm>
          <a:prstGeom prst="rect">
            <a:avLst/>
          </a:prstGeom>
          <a:noFill/>
          <a:ln w="28575">
            <a:solidFill>
              <a:schemeClr val="tx1"/>
            </a:solidFill>
            <a:miter lim="800000"/>
            <a:headEnd/>
            <a:tailEnd/>
          </a:ln>
        </p:spPr>
      </p:pic>
      <p:sp>
        <p:nvSpPr>
          <p:cNvPr id="35848" name="Shape 87"/>
          <p:cNvSpPr txBox="1">
            <a:spLocks noChangeArrowheads="1"/>
          </p:cNvSpPr>
          <p:nvPr/>
        </p:nvSpPr>
        <p:spPr bwMode="auto">
          <a:xfrm>
            <a:off x="10379075" y="2636838"/>
            <a:ext cx="1252538" cy="2049462"/>
          </a:xfrm>
          <a:prstGeom prst="rect">
            <a:avLst/>
          </a:prstGeom>
          <a:noFill/>
          <a:ln w="9525">
            <a:noFill/>
            <a:miter lim="800000"/>
            <a:headEnd/>
            <a:tailEnd/>
          </a:ln>
        </p:spPr>
        <p:txBody>
          <a:bodyPr lIns="91425" tIns="91425" rIns="91425" bIns="91425"/>
          <a:lstStyle/>
          <a:p>
            <a:r>
              <a:rPr lang="en-US" dirty="0">
                <a:latin typeface="Calibri Light" pitchFamily="34" charset="0"/>
              </a:rPr>
              <a:t>01100011 01100001 01110100 01110110 01101001 01100100 01100101 01101111</a:t>
            </a:r>
          </a:p>
          <a:p>
            <a:r>
              <a:rPr lang="en-US" dirty="0">
                <a:latin typeface="Calibri Light" pitchFamily="34" charset="0"/>
              </a:rPr>
              <a:t>meowpurr</a:t>
            </a:r>
          </a:p>
        </p:txBody>
      </p:sp>
      <p:sp>
        <p:nvSpPr>
          <p:cNvPr id="35849" name="Shape 90"/>
          <p:cNvSpPr>
            <a:spLocks noChangeArrowheads="1"/>
          </p:cNvSpPr>
          <p:nvPr/>
        </p:nvSpPr>
        <p:spPr bwMode="auto">
          <a:xfrm>
            <a:off x="4311650" y="3586163"/>
            <a:ext cx="1608138" cy="568325"/>
          </a:xfrm>
          <a:prstGeom prst="leftRightArrow">
            <a:avLst>
              <a:gd name="adj1" fmla="val 50000"/>
              <a:gd name="adj2" fmla="val 50055"/>
            </a:avLst>
          </a:prstGeom>
          <a:solidFill>
            <a:srgbClr val="FFD966"/>
          </a:solidFill>
          <a:ln w="28575">
            <a:solidFill>
              <a:schemeClr val="tx1"/>
            </a:solidFill>
            <a:round/>
            <a:headEnd/>
            <a:tailEnd/>
          </a:ln>
        </p:spPr>
        <p:txBody>
          <a:bodyPr lIns="91425" tIns="91425" rIns="91425" bIns="91425" anchor="ctr"/>
          <a:lstStyle/>
          <a:p>
            <a:endParaRPr lang="en-US" dirty="0">
              <a:latin typeface="Calibri" pitchFamily="34" charset="0"/>
            </a:endParaRPr>
          </a:p>
        </p:txBody>
      </p:sp>
      <p:sp>
        <p:nvSpPr>
          <p:cNvPr id="35850" name="Shape 88"/>
          <p:cNvSpPr>
            <a:spLocks noChangeArrowheads="1"/>
          </p:cNvSpPr>
          <p:nvPr/>
        </p:nvSpPr>
        <p:spPr bwMode="auto">
          <a:xfrm>
            <a:off x="477838" y="3159125"/>
            <a:ext cx="1547812" cy="1682750"/>
          </a:xfrm>
          <a:prstGeom prst="roundRect">
            <a:avLst>
              <a:gd name="adj" fmla="val 16667"/>
            </a:avLst>
          </a:prstGeom>
          <a:noFill/>
          <a:ln w="28575">
            <a:solidFill>
              <a:schemeClr val="tx2"/>
            </a:solidFill>
            <a:round/>
            <a:headEnd/>
            <a:tailEnd/>
          </a:ln>
        </p:spPr>
        <p:txBody>
          <a:bodyPr lIns="91425" tIns="91425" rIns="91425" bIns="91425" anchor="ctr"/>
          <a:lstStyle/>
          <a:p>
            <a:endParaRPr lang="en-US" dirty="0">
              <a:latin typeface="Calibri" pitchFamily="34" charset="0"/>
            </a:endParaRPr>
          </a:p>
        </p:txBody>
      </p:sp>
      <p:sp>
        <p:nvSpPr>
          <p:cNvPr id="35851" name="Shape 90"/>
          <p:cNvSpPr>
            <a:spLocks noChangeArrowheads="1"/>
          </p:cNvSpPr>
          <p:nvPr/>
        </p:nvSpPr>
        <p:spPr bwMode="auto">
          <a:xfrm>
            <a:off x="1639888" y="3586163"/>
            <a:ext cx="1609725" cy="568325"/>
          </a:xfrm>
          <a:prstGeom prst="leftRightArrow">
            <a:avLst>
              <a:gd name="adj1" fmla="val 50000"/>
              <a:gd name="adj2" fmla="val 50105"/>
            </a:avLst>
          </a:prstGeom>
          <a:solidFill>
            <a:srgbClr val="FFD966"/>
          </a:solidFill>
          <a:ln w="28575">
            <a:solidFill>
              <a:schemeClr val="tx1"/>
            </a:solidFill>
            <a:round/>
            <a:headEnd/>
            <a:tailEnd/>
          </a:ln>
        </p:spPr>
        <p:txBody>
          <a:bodyPr lIns="91425" tIns="91425" rIns="91425" bIns="91425" anchor="ctr"/>
          <a:lstStyle/>
          <a:p>
            <a:endParaRPr lang="en-US" dirty="0">
              <a:latin typeface="Calibri" pitchFamily="34" charset="0"/>
            </a:endParaRPr>
          </a:p>
        </p:txBody>
      </p:sp>
      <p:sp>
        <p:nvSpPr>
          <p:cNvPr id="35852" name="Shape 90"/>
          <p:cNvSpPr>
            <a:spLocks noChangeArrowheads="1"/>
          </p:cNvSpPr>
          <p:nvPr/>
        </p:nvSpPr>
        <p:spPr bwMode="auto">
          <a:xfrm>
            <a:off x="9009063" y="3586163"/>
            <a:ext cx="1608137" cy="568325"/>
          </a:xfrm>
          <a:prstGeom prst="leftRightArrow">
            <a:avLst>
              <a:gd name="adj1" fmla="val 50000"/>
              <a:gd name="adj2" fmla="val 50055"/>
            </a:avLst>
          </a:prstGeom>
          <a:solidFill>
            <a:srgbClr val="FFD966"/>
          </a:solidFill>
          <a:ln w="28575">
            <a:solidFill>
              <a:schemeClr val="tx1"/>
            </a:solidFill>
            <a:round/>
            <a:headEnd/>
            <a:tailEnd/>
          </a:ln>
        </p:spPr>
        <p:txBody>
          <a:bodyPr lIns="91425" tIns="91425" rIns="91425" bIns="91425" anchor="ctr"/>
          <a:lstStyle/>
          <a:p>
            <a:endParaRPr lang="en-US" dirty="0">
              <a:latin typeface="Calibri" pitchFamily="34" charset="0"/>
            </a:endParaRPr>
          </a:p>
        </p:txBody>
      </p:sp>
      <p:sp>
        <p:nvSpPr>
          <p:cNvPr id="35853" name="Shape 88"/>
          <p:cNvSpPr>
            <a:spLocks noChangeArrowheads="1"/>
          </p:cNvSpPr>
          <p:nvPr/>
        </p:nvSpPr>
        <p:spPr bwMode="auto">
          <a:xfrm>
            <a:off x="3452813" y="4841875"/>
            <a:ext cx="790575" cy="806450"/>
          </a:xfrm>
          <a:prstGeom prst="roundRect">
            <a:avLst>
              <a:gd name="adj" fmla="val 16667"/>
            </a:avLst>
          </a:prstGeom>
          <a:noFill/>
          <a:ln w="28575">
            <a:solidFill>
              <a:schemeClr val="tx2"/>
            </a:solidFill>
            <a:round/>
            <a:headEnd/>
            <a:tailEnd/>
          </a:ln>
        </p:spPr>
        <p:txBody>
          <a:bodyPr lIns="91425" tIns="91425" rIns="91425" bIns="91425" anchor="ctr"/>
          <a:lstStyle/>
          <a:p>
            <a:endParaRPr lang="en-US" dirty="0">
              <a:latin typeface="Calibri" pitchFamily="34" charset="0"/>
            </a:endParaRPr>
          </a:p>
        </p:txBody>
      </p:sp>
      <p:sp>
        <p:nvSpPr>
          <p:cNvPr id="35854" name="Shape 88"/>
          <p:cNvSpPr>
            <a:spLocks noChangeArrowheads="1"/>
          </p:cNvSpPr>
          <p:nvPr/>
        </p:nvSpPr>
        <p:spPr bwMode="auto">
          <a:xfrm>
            <a:off x="3452813" y="2251075"/>
            <a:ext cx="790575" cy="806450"/>
          </a:xfrm>
          <a:prstGeom prst="roundRect">
            <a:avLst>
              <a:gd name="adj" fmla="val 16667"/>
            </a:avLst>
          </a:prstGeom>
          <a:noFill/>
          <a:ln w="28575">
            <a:solidFill>
              <a:schemeClr val="tx2"/>
            </a:solidFill>
            <a:round/>
            <a:headEnd/>
            <a:tailEnd/>
          </a:ln>
        </p:spPr>
        <p:txBody>
          <a:bodyPr lIns="91425" tIns="91425" rIns="91425" bIns="91425"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2A0E4"/>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Part III:</a:t>
            </a:r>
          </a:p>
        </p:txBody>
      </p:sp>
      <p:sp>
        <p:nvSpPr>
          <p:cNvPr id="37891" name="Text Placeholder 2"/>
          <p:cNvSpPr>
            <a:spLocks noGrp="1"/>
          </p:cNvSpPr>
          <p:nvPr>
            <p:ph type="body" idx="1"/>
          </p:nvPr>
        </p:nvSpPr>
        <p:spPr/>
        <p:txBody>
          <a:bodyPr/>
          <a:lstStyle/>
          <a:p>
            <a:r>
              <a:rPr lang="en-US" sz="3800" dirty="0" smtClean="0">
                <a:solidFill>
                  <a:schemeClr val="tx1"/>
                </a:solidFill>
                <a:latin typeface="Calibri Light" pitchFamily="34" charset="0"/>
              </a:rPr>
              <a:t>Best Practices for Creating Personal Digital Records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Think Ahead</a:t>
            </a:r>
          </a:p>
        </p:txBody>
      </p:sp>
      <p:sp>
        <p:nvSpPr>
          <p:cNvPr id="39938" name="Content Placeholder 2"/>
          <p:cNvSpPr>
            <a:spLocks noGrp="1"/>
          </p:cNvSpPr>
          <p:nvPr>
            <p:ph idx="1"/>
          </p:nvPr>
        </p:nvSpPr>
        <p:spPr>
          <a:xfrm>
            <a:off x="838200" y="1825625"/>
            <a:ext cx="10515600" cy="2109788"/>
          </a:xfrm>
        </p:spPr>
        <p:txBody>
          <a:bodyPr/>
          <a:lstStyle/>
          <a:p>
            <a:r>
              <a:rPr lang="en-US" dirty="0" smtClean="0">
                <a:latin typeface="Calibri Light" pitchFamily="34" charset="0"/>
              </a:rPr>
              <a:t>How will you be able to most easily find your records?</a:t>
            </a:r>
          </a:p>
          <a:p>
            <a:r>
              <a:rPr lang="en-US" dirty="0" smtClean="0">
                <a:latin typeface="Calibri Light" pitchFamily="34" charset="0"/>
              </a:rPr>
              <a:t>How will you be able to use your records at a later date?</a:t>
            </a:r>
          </a:p>
        </p:txBody>
      </p:sp>
      <p:pic>
        <p:nvPicPr>
          <p:cNvPr id="39939" name="Picture 3"/>
          <p:cNvPicPr>
            <a:picLocks noChangeAspect="1"/>
          </p:cNvPicPr>
          <p:nvPr/>
        </p:nvPicPr>
        <p:blipFill>
          <a:blip r:embed="rId3"/>
          <a:srcRect/>
          <a:stretch>
            <a:fillRect/>
          </a:stretch>
        </p:blipFill>
        <p:spPr bwMode="auto">
          <a:xfrm>
            <a:off x="1304925" y="2755900"/>
            <a:ext cx="3128963" cy="3671888"/>
          </a:xfrm>
          <a:prstGeom prst="rect">
            <a:avLst/>
          </a:prstGeom>
          <a:noFill/>
          <a:ln w="9525">
            <a:noFill/>
            <a:miter lim="800000"/>
            <a:headEnd/>
            <a:tailEnd/>
          </a:ln>
        </p:spPr>
      </p:pic>
      <p:sp>
        <p:nvSpPr>
          <p:cNvPr id="39940" name="Content Placeholder 2"/>
          <p:cNvSpPr txBox="1">
            <a:spLocks/>
          </p:cNvSpPr>
          <p:nvPr/>
        </p:nvSpPr>
        <p:spPr bwMode="auto">
          <a:xfrm>
            <a:off x="4667250" y="3602038"/>
            <a:ext cx="6919913" cy="1371600"/>
          </a:xfrm>
          <a:prstGeom prst="rect">
            <a:avLst/>
          </a:prstGeom>
          <a:noFill/>
          <a:ln w="9525">
            <a:noFill/>
            <a:miter lim="800000"/>
            <a:headEnd/>
            <a:tailEnd/>
          </a:ln>
        </p:spPr>
        <p:txBody>
          <a:bodyPr/>
          <a:lstStyle/>
          <a:p>
            <a:pPr algn="ctr" defTabSz="914400">
              <a:lnSpc>
                <a:spcPct val="90000"/>
              </a:lnSpc>
              <a:spcBef>
                <a:spcPts val="1000"/>
              </a:spcBef>
              <a:buFont typeface="Arial" charset="0"/>
              <a:buNone/>
            </a:pPr>
            <a:r>
              <a:rPr lang="en-US" sz="2800" dirty="0">
                <a:latin typeface="Calibri Light" pitchFamily="34" charset="0"/>
              </a:rPr>
              <a:t>If you can’t find them or you can’t open them, they are of no use to you!</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dirty="0" smtClean="0"/>
              <a:t>Findability</a:t>
            </a:r>
          </a:p>
        </p:txBody>
      </p:sp>
      <p:sp>
        <p:nvSpPr>
          <p:cNvPr id="3" name="Content Placeholder 2"/>
          <p:cNvSpPr>
            <a:spLocks noGrp="1"/>
          </p:cNvSpPr>
          <p:nvPr>
            <p:ph idx="1"/>
          </p:nvPr>
        </p:nvSpPr>
        <p:spPr/>
        <p:txBody>
          <a:bodyPr>
            <a:normAutofit/>
          </a:bodyPr>
          <a:lstStyle/>
          <a:p>
            <a:pPr marL="0" indent="0">
              <a:buFont typeface="Arial" charset="0"/>
              <a:buNone/>
            </a:pPr>
            <a:r>
              <a:rPr lang="en-US" dirty="0" smtClean="0">
                <a:latin typeface="Calibri Light" pitchFamily="34" charset="0"/>
              </a:rPr>
              <a:t>Things that can increase findability and factors that assist with this:</a:t>
            </a:r>
          </a:p>
          <a:p>
            <a:pPr marL="0" indent="0">
              <a:buFont typeface="Arial" charset="0"/>
              <a:buNone/>
            </a:pPr>
            <a:endParaRPr lang="en-US" dirty="0" smtClean="0">
              <a:latin typeface="Calibri Light" pitchFamily="34" charset="0"/>
            </a:endParaRPr>
          </a:p>
          <a:p>
            <a:pPr marL="0" indent="0"/>
            <a:r>
              <a:rPr lang="en-US" dirty="0" smtClean="0">
                <a:latin typeface="Calibri Light" pitchFamily="34" charset="0"/>
              </a:rPr>
              <a:t>Ability to be able to find using a search tool</a:t>
            </a:r>
          </a:p>
          <a:p>
            <a:pPr lvl="1"/>
            <a:r>
              <a:rPr lang="en-US" dirty="0" smtClean="0">
                <a:latin typeface="Calibri Light" pitchFamily="34" charset="0"/>
              </a:rPr>
              <a:t>Metadata</a:t>
            </a:r>
          </a:p>
          <a:p>
            <a:pPr lvl="1"/>
            <a:r>
              <a:rPr lang="en-US" dirty="0" smtClean="0">
                <a:latin typeface="Calibri Light" pitchFamily="34" charset="0"/>
              </a:rPr>
              <a:t>Full Text Indexing</a:t>
            </a:r>
          </a:p>
          <a:p>
            <a:pPr lvl="1"/>
            <a:r>
              <a:rPr lang="en-US" dirty="0" smtClean="0">
                <a:latin typeface="Calibri Light" pitchFamily="34" charset="0"/>
              </a:rPr>
              <a:t>Intelligent and Standard file naming</a:t>
            </a:r>
          </a:p>
          <a:p>
            <a:pPr marL="0" indent="0"/>
            <a:r>
              <a:rPr lang="en-US" dirty="0" smtClean="0">
                <a:latin typeface="Calibri Light" pitchFamily="34" charset="0"/>
              </a:rPr>
              <a:t>Ability to find manually</a:t>
            </a:r>
          </a:p>
          <a:p>
            <a:pPr lvl="1"/>
            <a:r>
              <a:rPr lang="en-US" dirty="0" smtClean="0">
                <a:latin typeface="Calibri Light" pitchFamily="34" charset="0"/>
              </a:rPr>
              <a:t>Intelligent and Standard Organization</a:t>
            </a:r>
          </a:p>
          <a:p>
            <a:pPr lvl="1"/>
            <a:r>
              <a:rPr lang="en-US" dirty="0" smtClean="0">
                <a:latin typeface="Calibri Light" pitchFamily="34" charset="0"/>
              </a:rPr>
              <a:t>Intelligent and Standard file naming</a:t>
            </a:r>
          </a:p>
        </p:txBody>
      </p:sp>
      <p:pic>
        <p:nvPicPr>
          <p:cNvPr id="41987" name="Picture 3"/>
          <p:cNvPicPr>
            <a:picLocks noChangeAspect="1"/>
          </p:cNvPicPr>
          <p:nvPr/>
        </p:nvPicPr>
        <p:blipFill>
          <a:blip r:embed="rId3"/>
          <a:srcRect l="5157" t="9621"/>
          <a:stretch>
            <a:fillRect/>
          </a:stretch>
        </p:blipFill>
        <p:spPr bwMode="auto">
          <a:xfrm>
            <a:off x="7939088" y="2422525"/>
            <a:ext cx="281940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smtClean="0"/>
              <a:t>Usability</a:t>
            </a:r>
          </a:p>
        </p:txBody>
      </p:sp>
      <p:sp>
        <p:nvSpPr>
          <p:cNvPr id="3" name="Content Placeholder 2"/>
          <p:cNvSpPr>
            <a:spLocks noGrp="1"/>
          </p:cNvSpPr>
          <p:nvPr>
            <p:ph idx="1"/>
          </p:nvPr>
        </p:nvSpPr>
        <p:spPr>
          <a:xfrm>
            <a:off x="838200" y="1825625"/>
            <a:ext cx="7156450" cy="4351338"/>
          </a:xfrm>
        </p:spPr>
        <p:txBody>
          <a:bodyPr rtlCol="0">
            <a:normAutofit/>
          </a:bodyPr>
          <a:lstStyle/>
          <a:p>
            <a:pPr fontAlgn="auto">
              <a:spcAft>
                <a:spcPts val="0"/>
              </a:spcAft>
              <a:buFont typeface="Arial" panose="020B0604020202020204" pitchFamily="34" charset="0"/>
              <a:buChar char="•"/>
              <a:defRPr/>
            </a:pPr>
            <a:r>
              <a:rPr lang="en-US" dirty="0">
                <a:latin typeface="Calibri Light" panose="020F0302020204030204" pitchFamily="34" charset="0"/>
              </a:rPr>
              <a:t>Will you be able to open and use your records 5 years from </a:t>
            </a:r>
            <a:r>
              <a:rPr lang="en-US" dirty="0" smtClean="0">
                <a:latin typeface="Calibri Light" panose="020F0302020204030204" pitchFamily="34" charset="0"/>
              </a:rPr>
              <a:t>now? 10 </a:t>
            </a:r>
            <a:r>
              <a:rPr lang="en-US" dirty="0">
                <a:latin typeface="Calibri Light" panose="020F0302020204030204" pitchFamily="34" charset="0"/>
              </a:rPr>
              <a:t>years? 20 years?</a:t>
            </a:r>
          </a:p>
          <a:p>
            <a:pPr marL="0" indent="0" fontAlgn="auto">
              <a:spcAft>
                <a:spcPts val="0"/>
              </a:spcAft>
              <a:buFont typeface="Arial" panose="020B0604020202020204" pitchFamily="34" charset="0"/>
              <a:buNone/>
              <a:defRPr/>
            </a:pPr>
            <a:endParaRPr lang="en-US" dirty="0" smtClean="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Be </a:t>
            </a:r>
            <a:r>
              <a:rPr lang="en-US" dirty="0">
                <a:latin typeface="Calibri Light" panose="020F0302020204030204" pitchFamily="34" charset="0"/>
              </a:rPr>
              <a:t>mindful of the </a:t>
            </a:r>
            <a:r>
              <a:rPr lang="en-US" dirty="0" smtClean="0">
                <a:latin typeface="Calibri Light" panose="020F0302020204030204" pitchFamily="34" charset="0"/>
              </a:rPr>
              <a:t>following:</a:t>
            </a:r>
            <a:endParaRPr lang="en-US" dirty="0">
              <a:latin typeface="Calibri Light" panose="020F0302020204030204" pitchFamily="34" charset="0"/>
            </a:endParaRPr>
          </a:p>
          <a:p>
            <a:pPr lvl="1" fontAlgn="auto">
              <a:spcAft>
                <a:spcPts val="0"/>
              </a:spcAft>
              <a:buFont typeface="Arial" panose="020B0604020202020204" pitchFamily="34" charset="0"/>
              <a:buChar char="•"/>
              <a:defRPr/>
            </a:pPr>
            <a:r>
              <a:rPr lang="en-US" dirty="0">
                <a:latin typeface="Calibri Light" panose="020F0302020204030204" pitchFamily="34" charset="0"/>
              </a:rPr>
              <a:t>File Formats</a:t>
            </a:r>
          </a:p>
          <a:p>
            <a:pPr lvl="1" fontAlgn="auto">
              <a:spcAft>
                <a:spcPts val="0"/>
              </a:spcAft>
              <a:buFont typeface="Arial" panose="020B0604020202020204" pitchFamily="34" charset="0"/>
              <a:buChar char="•"/>
              <a:defRPr/>
            </a:pPr>
            <a:r>
              <a:rPr lang="en-US" dirty="0">
                <a:latin typeface="Calibri Light" panose="020F0302020204030204" pitchFamily="34" charset="0"/>
              </a:rPr>
              <a:t>Storage Media</a:t>
            </a:r>
          </a:p>
          <a:p>
            <a:pPr lvl="1" fontAlgn="auto">
              <a:spcAft>
                <a:spcPts val="0"/>
              </a:spcAft>
              <a:buFont typeface="Arial" panose="020B0604020202020204" pitchFamily="34" charset="0"/>
              <a:buChar char="•"/>
              <a:defRPr/>
            </a:pPr>
            <a:r>
              <a:rPr lang="en-US" dirty="0">
                <a:latin typeface="Calibri Light" panose="020F0302020204030204" pitchFamily="34" charset="0"/>
              </a:rPr>
              <a:t>Storage Location</a:t>
            </a:r>
          </a:p>
        </p:txBody>
      </p:sp>
      <p:pic>
        <p:nvPicPr>
          <p:cNvPr id="44035" name="Picture 5"/>
          <p:cNvPicPr>
            <a:picLocks noChangeAspect="1"/>
          </p:cNvPicPr>
          <p:nvPr/>
        </p:nvPicPr>
        <p:blipFill>
          <a:blip r:embed="rId3"/>
          <a:srcRect/>
          <a:stretch>
            <a:fillRect/>
          </a:stretch>
        </p:blipFill>
        <p:spPr bwMode="auto">
          <a:xfrm>
            <a:off x="8027988" y="857250"/>
            <a:ext cx="2224087" cy="2520950"/>
          </a:xfrm>
          <a:prstGeom prst="rect">
            <a:avLst/>
          </a:prstGeom>
          <a:noFill/>
          <a:ln w="9525">
            <a:noFill/>
            <a:miter lim="800000"/>
            <a:headEnd/>
            <a:tailEnd/>
          </a:ln>
        </p:spPr>
      </p:pic>
      <p:pic>
        <p:nvPicPr>
          <p:cNvPr id="44036" name="Picture 6"/>
          <p:cNvPicPr>
            <a:picLocks noChangeAspect="1"/>
          </p:cNvPicPr>
          <p:nvPr/>
        </p:nvPicPr>
        <p:blipFill>
          <a:blip r:embed="rId4"/>
          <a:srcRect/>
          <a:stretch>
            <a:fillRect/>
          </a:stretch>
        </p:blipFill>
        <p:spPr bwMode="auto">
          <a:xfrm>
            <a:off x="4100513" y="3856038"/>
            <a:ext cx="1828800" cy="1828800"/>
          </a:xfrm>
          <a:prstGeom prst="rect">
            <a:avLst/>
          </a:prstGeom>
          <a:noFill/>
          <a:ln w="9525">
            <a:noFill/>
            <a:miter lim="800000"/>
            <a:headEnd/>
            <a:tailEnd/>
          </a:ln>
        </p:spPr>
      </p:pic>
      <p:pic>
        <p:nvPicPr>
          <p:cNvPr id="44037" name="Picture 7"/>
          <p:cNvPicPr>
            <a:picLocks noChangeAspect="1"/>
          </p:cNvPicPr>
          <p:nvPr/>
        </p:nvPicPr>
        <p:blipFill>
          <a:blip r:embed="rId5"/>
          <a:srcRect/>
          <a:stretch>
            <a:fillRect/>
          </a:stretch>
        </p:blipFill>
        <p:spPr bwMode="auto">
          <a:xfrm>
            <a:off x="6705600" y="3856038"/>
            <a:ext cx="1828800" cy="1828800"/>
          </a:xfrm>
          <a:prstGeom prst="rect">
            <a:avLst/>
          </a:prstGeom>
          <a:noFill/>
          <a:ln w="9525">
            <a:noFill/>
            <a:miter lim="800000"/>
            <a:headEnd/>
            <a:tailEnd/>
          </a:ln>
        </p:spPr>
      </p:pic>
      <p:pic>
        <p:nvPicPr>
          <p:cNvPr id="44038" name="Picture 8"/>
          <p:cNvPicPr>
            <a:picLocks noChangeAspect="1"/>
          </p:cNvPicPr>
          <p:nvPr/>
        </p:nvPicPr>
        <p:blipFill>
          <a:blip r:embed="rId6"/>
          <a:srcRect/>
          <a:stretch>
            <a:fillRect/>
          </a:stretch>
        </p:blipFill>
        <p:spPr bwMode="auto">
          <a:xfrm>
            <a:off x="9185275" y="3856038"/>
            <a:ext cx="19812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Part IV:</a:t>
            </a:r>
          </a:p>
        </p:txBody>
      </p:sp>
      <p:sp>
        <p:nvSpPr>
          <p:cNvPr id="46083" name="Text Placeholder 2"/>
          <p:cNvSpPr>
            <a:spLocks noGrp="1"/>
          </p:cNvSpPr>
          <p:nvPr>
            <p:ph type="body" idx="1"/>
          </p:nvPr>
        </p:nvSpPr>
        <p:spPr/>
        <p:txBody>
          <a:bodyPr/>
          <a:lstStyle/>
          <a:p>
            <a:r>
              <a:rPr lang="en-US" sz="3800" dirty="0" smtClean="0">
                <a:solidFill>
                  <a:schemeClr val="tx1"/>
                </a:solidFill>
                <a:latin typeface="Calibri Light" pitchFamily="34" charset="0"/>
              </a:rPr>
              <a:t>Ownership and Copyright of Personal Digital Records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Brought to you by:</a:t>
            </a:r>
          </a:p>
        </p:txBody>
      </p:sp>
      <p:sp>
        <p:nvSpPr>
          <p:cNvPr id="15362" name="Text Placeholder 2"/>
          <p:cNvSpPr>
            <a:spLocks noGrp="1"/>
          </p:cNvSpPr>
          <p:nvPr>
            <p:ph type="body" idx="1"/>
          </p:nvPr>
        </p:nvSpPr>
        <p:spPr/>
        <p:txBody>
          <a:bodyPr/>
          <a:lstStyle/>
          <a:p>
            <a:r>
              <a:rPr lang="en-US" sz="3800" dirty="0" smtClean="0">
                <a:solidFill>
                  <a:schemeClr val="tx1"/>
                </a:solidFill>
                <a:latin typeface="Calibri Light" pitchFamily="34" charset="0"/>
              </a:rPr>
              <a:t>The Society of Georgia Archivists</a:t>
            </a:r>
            <a:br>
              <a:rPr lang="en-US" sz="3800" dirty="0" smtClean="0">
                <a:solidFill>
                  <a:schemeClr val="tx1"/>
                </a:solidFill>
                <a:latin typeface="Calibri Light" pitchFamily="34" charset="0"/>
              </a:rPr>
            </a:br>
            <a:r>
              <a:rPr lang="en-US" sz="3800" dirty="0" smtClean="0">
                <a:solidFill>
                  <a:schemeClr val="tx1"/>
                </a:solidFill>
                <a:latin typeface="Calibri Light" pitchFamily="34" charset="0"/>
              </a:rPr>
              <a:t>The Georgia Library Association</a:t>
            </a:r>
            <a:br>
              <a:rPr lang="en-US" sz="3800" dirty="0" smtClean="0">
                <a:solidFill>
                  <a:schemeClr val="tx1"/>
                </a:solidFill>
                <a:latin typeface="Calibri Light" pitchFamily="34" charset="0"/>
              </a:rPr>
            </a:br>
            <a:r>
              <a:rPr lang="en-US" sz="3800" dirty="0" smtClean="0">
                <a:solidFill>
                  <a:schemeClr val="tx1"/>
                </a:solidFill>
                <a:latin typeface="Calibri Light" pitchFamily="34" charset="0"/>
              </a:rPr>
              <a:t>The Atlanta Chapter of ARMA</a:t>
            </a:r>
          </a:p>
        </p:txBody>
      </p:sp>
      <p:pic>
        <p:nvPicPr>
          <p:cNvPr id="15363" name="Picture 3"/>
          <p:cNvPicPr>
            <a:picLocks noChangeAspect="1"/>
          </p:cNvPicPr>
          <p:nvPr/>
        </p:nvPicPr>
        <p:blipFill>
          <a:blip r:embed="rId3"/>
          <a:srcRect/>
          <a:stretch>
            <a:fillRect/>
          </a:stretch>
        </p:blipFill>
        <p:spPr bwMode="auto">
          <a:xfrm>
            <a:off x="831850" y="914400"/>
            <a:ext cx="4608513" cy="2652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dirty="0" smtClean="0"/>
              <a:t>Ownership and Copyright</a:t>
            </a:r>
          </a:p>
        </p:txBody>
      </p:sp>
      <p:graphicFrame>
        <p:nvGraphicFramePr>
          <p:cNvPr id="10" name="Content Placeholder 4"/>
          <p:cNvGraphicFramePr>
            <a:graphicFrameLocks/>
          </p:cNvGraphicFramePr>
          <p:nvPr/>
        </p:nvGraphicFramePr>
        <p:xfrm>
          <a:off x="998538" y="1963738"/>
          <a:ext cx="10140026" cy="1830727"/>
        </p:xfrm>
        <a:graphic>
          <a:graphicData uri="http://schemas.openxmlformats.org/drawingml/2006/table">
            <a:tbl>
              <a:tblPr firstRow="1" bandRow="1">
                <a:tableStyleId>{1FECB4D8-DB02-4DC6-A0A2-4F2EBAE1DC90}</a:tableStyleId>
              </a:tblPr>
              <a:tblGrid>
                <a:gridCol w="5070013"/>
                <a:gridCol w="5070013"/>
              </a:tblGrid>
              <a:tr h="441663">
                <a:tc>
                  <a:txBody>
                    <a:bodyPr/>
                    <a:lstStyle/>
                    <a:p>
                      <a:r>
                        <a:rPr lang="en-US" sz="2100" dirty="0" smtClean="0">
                          <a:solidFill>
                            <a:schemeClr val="tx1"/>
                          </a:solidFill>
                          <a:latin typeface="Calibri Light" panose="020F0302020204030204" pitchFamily="34" charset="0"/>
                        </a:rPr>
                        <a:t>Ownership</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Copyright</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1139148">
                <a:tc>
                  <a:txBody>
                    <a:bodyPr/>
                    <a:lstStyle/>
                    <a:p>
                      <a:r>
                        <a:rPr lang="en-US" sz="2100" dirty="0" smtClean="0">
                          <a:latin typeface="Calibri Light" panose="020F0302020204030204" pitchFamily="34" charset="0"/>
                        </a:rPr>
                        <a:t>Owning</a:t>
                      </a:r>
                      <a:r>
                        <a:rPr lang="en-US" sz="2100" baseline="0" dirty="0" smtClean="0">
                          <a:latin typeface="Calibri Light" panose="020F0302020204030204" pitchFamily="34" charset="0"/>
                        </a:rPr>
                        <a:t> the bits you make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Having the exclusive right to reproduce, distribute, perform, display, or create derivatives of a digital record, and the exclusive right to authorize others to do</a:t>
                      </a:r>
                      <a:r>
                        <a:rPr lang="en-US" sz="2100" baseline="0" dirty="0" smtClean="0">
                          <a:latin typeface="Calibri Light" panose="020F0302020204030204" pitchFamily="34" charset="0"/>
                        </a:rPr>
                        <a:t> so</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sp>
        <p:nvSpPr>
          <p:cNvPr id="48141" name="TextBox 10"/>
          <p:cNvSpPr txBox="1">
            <a:spLocks noChangeArrowheads="1"/>
          </p:cNvSpPr>
          <p:nvPr/>
        </p:nvSpPr>
        <p:spPr bwMode="auto">
          <a:xfrm>
            <a:off x="935038" y="4738688"/>
            <a:ext cx="10210800" cy="522287"/>
          </a:xfrm>
          <a:prstGeom prst="rect">
            <a:avLst/>
          </a:prstGeom>
          <a:noFill/>
          <a:ln w="9525">
            <a:noFill/>
            <a:miter lim="800000"/>
            <a:headEnd/>
            <a:tailEnd/>
          </a:ln>
        </p:spPr>
        <p:txBody>
          <a:bodyPr>
            <a:spAutoFit/>
          </a:bodyPr>
          <a:lstStyle/>
          <a:p>
            <a:pPr algn="ctr"/>
            <a:r>
              <a:rPr lang="en-US" sz="2800" dirty="0">
                <a:latin typeface="Calibri Light" pitchFamily="34" charset="0"/>
              </a:rPr>
              <a:t>Ownership and copyright don’t always go hand-in-hand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smtClean="0"/>
              <a:t>Copyright and Ownership Questions to Ask Yourself about the Digital Records You Create</a:t>
            </a:r>
          </a:p>
        </p:txBody>
      </p:sp>
      <p:graphicFrame>
        <p:nvGraphicFramePr>
          <p:cNvPr id="8" name="Content Placeholder 4"/>
          <p:cNvGraphicFramePr>
            <a:graphicFrameLocks/>
          </p:cNvGraphicFramePr>
          <p:nvPr/>
        </p:nvGraphicFramePr>
        <p:xfrm>
          <a:off x="998538" y="1963738"/>
          <a:ext cx="10140026" cy="1090689"/>
        </p:xfrm>
        <a:graphic>
          <a:graphicData uri="http://schemas.openxmlformats.org/drawingml/2006/table">
            <a:tbl>
              <a:tblPr firstRow="1" bandRow="1">
                <a:tableStyleId>{1FECB4D8-DB02-4DC6-A0A2-4F2EBAE1DC90}</a:tableStyleId>
              </a:tblPr>
              <a:tblGrid>
                <a:gridCol w="5070013"/>
                <a:gridCol w="5070013"/>
              </a:tblGrid>
              <a:tr h="256568">
                <a:tc>
                  <a:txBody>
                    <a:bodyPr/>
                    <a:lstStyle/>
                    <a:p>
                      <a:r>
                        <a:rPr lang="en-US" sz="2100" dirty="0" smtClean="0">
                          <a:solidFill>
                            <a:schemeClr val="tx1"/>
                          </a:solidFill>
                          <a:latin typeface="Calibri Light" panose="020F0302020204030204" pitchFamily="34" charset="0"/>
                        </a:rPr>
                        <a:t>Ownership</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Copyright</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661745">
                <a:tc>
                  <a:txBody>
                    <a:bodyPr/>
                    <a:lstStyle/>
                    <a:p>
                      <a:r>
                        <a:rPr lang="en-US" sz="2100" dirty="0" smtClean="0">
                          <a:latin typeface="Calibri Light" panose="020F0302020204030204" pitchFamily="34" charset="0"/>
                        </a:rPr>
                        <a:t>Do you own the digital record?</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Do you own copyright to the digital record?</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pic>
        <p:nvPicPr>
          <p:cNvPr id="50189" name="Picture 8"/>
          <p:cNvPicPr>
            <a:picLocks noChangeAspect="1"/>
          </p:cNvPicPr>
          <p:nvPr/>
        </p:nvPicPr>
        <p:blipFill>
          <a:blip r:embed="rId3"/>
          <a:srcRect/>
          <a:stretch>
            <a:fillRect/>
          </a:stretch>
        </p:blipFill>
        <p:spPr bwMode="auto">
          <a:xfrm>
            <a:off x="3868738" y="3865563"/>
            <a:ext cx="4454525" cy="2706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dirty="0" smtClean="0"/>
              <a:t>Be Proactive about Your Rights</a:t>
            </a:r>
          </a:p>
        </p:txBody>
      </p:sp>
      <p:sp>
        <p:nvSpPr>
          <p:cNvPr id="3" name="Content Placeholder 2"/>
          <p:cNvSpPr>
            <a:spLocks noGrp="1"/>
          </p:cNvSpPr>
          <p:nvPr>
            <p:ph idx="1"/>
          </p:nvPr>
        </p:nvSpPr>
        <p:spPr>
          <a:xfrm>
            <a:off x="838200" y="1825625"/>
            <a:ext cx="7807325" cy="4351338"/>
          </a:xfrm>
        </p:spPr>
        <p:txBody>
          <a:bodyPr rtlCol="0">
            <a:normAutofit/>
          </a:bodyPr>
          <a:lstStyle/>
          <a:p>
            <a:pPr marL="0" indent="0" fontAlgn="auto">
              <a:spcAft>
                <a:spcPts val="0"/>
              </a:spcAft>
              <a:buFont typeface="Arial" panose="020B0604020202020204" pitchFamily="34" charset="0"/>
              <a:buNone/>
              <a:defRPr/>
            </a:pPr>
            <a:r>
              <a:rPr lang="en-US" dirty="0">
                <a:latin typeface="Calibri Light" panose="020F0302020204030204" pitchFamily="34" charset="0"/>
              </a:rPr>
              <a:t>How can you make proactive choices about the digital records you own and to </a:t>
            </a:r>
            <a:r>
              <a:rPr lang="en-US" dirty="0" smtClean="0">
                <a:latin typeface="Calibri Light" panose="020F0302020204030204" pitchFamily="34" charset="0"/>
              </a:rPr>
              <a:t>which </a:t>
            </a:r>
            <a:r>
              <a:rPr lang="en-US" dirty="0">
                <a:latin typeface="Calibri Light" panose="020F0302020204030204" pitchFamily="34" charset="0"/>
              </a:rPr>
              <a:t>you own copyright</a:t>
            </a:r>
            <a:r>
              <a:rPr lang="en-US" dirty="0" smtClean="0">
                <a:latin typeface="Calibri Light" panose="020F0302020204030204" pitchFamily="34" charset="0"/>
              </a:rPr>
              <a:t>?</a:t>
            </a:r>
          </a:p>
          <a:p>
            <a:pPr marL="0" indent="0" fontAlgn="auto">
              <a:spcAft>
                <a:spcPts val="0"/>
              </a:spcAft>
              <a:buFont typeface="Arial" panose="020B0604020202020204" pitchFamily="34" charset="0"/>
              <a:buNone/>
              <a:defRPr/>
            </a:pPr>
            <a:endParaRPr lang="en-US" dirty="0" smtClean="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Use </a:t>
            </a:r>
            <a:r>
              <a:rPr lang="en-US" dirty="0">
                <a:latin typeface="Calibri Light" panose="020F0302020204030204" pitchFamily="34" charset="0"/>
              </a:rPr>
              <a:t>a Creative Commons license standard: https://creativecommons.org/choose</a:t>
            </a:r>
            <a:r>
              <a:rPr lang="en-US" dirty="0" smtClean="0">
                <a:latin typeface="Calibri Light" panose="020F0302020204030204" pitchFamily="34" charset="0"/>
              </a:rPr>
              <a:t>/</a:t>
            </a:r>
            <a:endParaRPr lang="en-US" dirty="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Check </a:t>
            </a:r>
            <a:r>
              <a:rPr lang="en-US" dirty="0">
                <a:latin typeface="Calibri Light" panose="020F0302020204030204" pitchFamily="34" charset="0"/>
              </a:rPr>
              <a:t>out the DPLA’s Getting it Right on Rights project: http://dp.la/info/about/projects/getting-it-right-on-rights</a:t>
            </a:r>
            <a:r>
              <a:rPr lang="en-US" dirty="0" smtClean="0">
                <a:latin typeface="Calibri Light" panose="020F0302020204030204" pitchFamily="34" charset="0"/>
              </a:rPr>
              <a:t>/</a:t>
            </a:r>
            <a:endParaRPr lang="en-US" dirty="0">
              <a:latin typeface="Calibri Light" panose="020F0302020204030204" pitchFamily="34" charset="0"/>
            </a:endParaRPr>
          </a:p>
        </p:txBody>
      </p:sp>
      <p:pic>
        <p:nvPicPr>
          <p:cNvPr id="52227" name="Picture 3"/>
          <p:cNvPicPr>
            <a:picLocks noChangeAspect="1"/>
          </p:cNvPicPr>
          <p:nvPr/>
        </p:nvPicPr>
        <p:blipFill>
          <a:blip r:embed="rId3"/>
          <a:srcRect/>
          <a:stretch>
            <a:fillRect/>
          </a:stretch>
        </p:blipFill>
        <p:spPr bwMode="auto">
          <a:xfrm>
            <a:off x="8439150" y="1827213"/>
            <a:ext cx="2544763" cy="43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dirty="0" smtClean="0"/>
              <a:t>Be Proactive about Your Rights</a:t>
            </a:r>
          </a:p>
        </p:txBody>
      </p:sp>
      <p:sp>
        <p:nvSpPr>
          <p:cNvPr id="54274" name="Content Placeholder 2"/>
          <p:cNvSpPr>
            <a:spLocks noGrp="1"/>
          </p:cNvSpPr>
          <p:nvPr>
            <p:ph idx="1"/>
          </p:nvPr>
        </p:nvSpPr>
        <p:spPr>
          <a:xfrm>
            <a:off x="7604125" y="1319213"/>
            <a:ext cx="3297238" cy="4310062"/>
          </a:xfrm>
        </p:spPr>
        <p:txBody>
          <a:bodyPr/>
          <a:lstStyle/>
          <a:p>
            <a:pPr marL="0" indent="0">
              <a:buFont typeface="Arial" charset="0"/>
              <a:buNone/>
            </a:pPr>
            <a:r>
              <a:rPr lang="en-US" dirty="0" smtClean="0">
                <a:latin typeface="Calibri Light" pitchFamily="34" charset="0"/>
              </a:rPr>
              <a:t>Do you know what digital records you have licensed to another entity?</a:t>
            </a:r>
          </a:p>
          <a:p>
            <a:pPr marL="0" indent="0">
              <a:buFont typeface="Arial" charset="0"/>
              <a:buNone/>
            </a:pPr>
            <a:r>
              <a:rPr lang="en-US" dirty="0" smtClean="0">
                <a:latin typeface="Calibri Light" pitchFamily="34" charset="0"/>
              </a:rPr>
              <a:t>Pay close attention to terms of service and user agreements</a:t>
            </a:r>
          </a:p>
        </p:txBody>
      </p:sp>
      <p:pic>
        <p:nvPicPr>
          <p:cNvPr id="54275" name="Shape 150"/>
          <p:cNvPicPr preferRelativeResize="0">
            <a:picLocks noChangeAspect="1" noChangeArrowheads="1"/>
          </p:cNvPicPr>
          <p:nvPr/>
        </p:nvPicPr>
        <p:blipFill>
          <a:blip r:embed="rId3"/>
          <a:srcRect/>
          <a:stretch>
            <a:fillRect/>
          </a:stretch>
        </p:blipFill>
        <p:spPr bwMode="auto">
          <a:xfrm>
            <a:off x="968375" y="1319213"/>
            <a:ext cx="6505575" cy="5119687"/>
          </a:xfrm>
          <a:prstGeom prst="rect">
            <a:avLst/>
          </a:prstGeom>
          <a:noFill/>
          <a:ln w="9525">
            <a:noFill/>
            <a:miter lim="800000"/>
            <a:headEnd/>
            <a:tailEnd/>
          </a:ln>
        </p:spPr>
      </p:pic>
      <p:sp>
        <p:nvSpPr>
          <p:cNvPr id="54276" name="Shape 151"/>
          <p:cNvSpPr txBox="1">
            <a:spLocks/>
          </p:cNvSpPr>
          <p:nvPr/>
        </p:nvSpPr>
        <p:spPr bwMode="auto">
          <a:xfrm>
            <a:off x="7604125" y="5603875"/>
            <a:ext cx="3956050" cy="788988"/>
          </a:xfrm>
          <a:prstGeom prst="rect">
            <a:avLst/>
          </a:prstGeom>
          <a:noFill/>
          <a:ln w="9525">
            <a:noFill/>
            <a:miter lim="800000"/>
            <a:headEnd/>
            <a:tailEnd/>
          </a:ln>
        </p:spPr>
        <p:txBody>
          <a:bodyPr lIns="91425" tIns="91425" rIns="91425" bIns="91425"/>
          <a:lstStyle/>
          <a:p>
            <a:pPr marL="228600" indent="-228600" defTabSz="914400">
              <a:lnSpc>
                <a:spcPct val="115000"/>
              </a:lnSpc>
              <a:buFont typeface="Arial" charset="0"/>
              <a:buNone/>
            </a:pPr>
            <a:r>
              <a:rPr lang="en-US" sz="2200" i="1" dirty="0">
                <a:latin typeface="Calibri Light" pitchFamily="34" charset="0"/>
              </a:rPr>
              <a:t>Casey Fiesler and Amy Bruckman, </a:t>
            </a:r>
          </a:p>
          <a:p>
            <a:pPr marL="228600" indent="-228600" defTabSz="914400">
              <a:lnSpc>
                <a:spcPct val="115000"/>
              </a:lnSpc>
              <a:buFont typeface="Arial" charset="0"/>
              <a:buNone/>
            </a:pPr>
            <a:r>
              <a:rPr lang="en-US" sz="2200" i="1" dirty="0">
                <a:latin typeface="Calibri Light" pitchFamily="34" charset="0"/>
              </a:rPr>
              <a:t>GVU Center at Georgia Tech</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dirty="0" smtClean="0"/>
              <a:t>For Example…</a:t>
            </a:r>
          </a:p>
        </p:txBody>
      </p:sp>
      <p:sp>
        <p:nvSpPr>
          <p:cNvPr id="56322" name="TextBox 2"/>
          <p:cNvSpPr txBox="1">
            <a:spLocks noChangeArrowheads="1"/>
          </p:cNvSpPr>
          <p:nvPr/>
        </p:nvSpPr>
        <p:spPr bwMode="auto">
          <a:xfrm>
            <a:off x="898525" y="2763838"/>
            <a:ext cx="5127625" cy="3692525"/>
          </a:xfrm>
          <a:prstGeom prst="rect">
            <a:avLst/>
          </a:prstGeom>
          <a:noFill/>
          <a:ln w="9525">
            <a:noFill/>
            <a:miter lim="800000"/>
            <a:headEnd/>
            <a:tailEnd/>
          </a:ln>
        </p:spPr>
        <p:txBody>
          <a:bodyPr>
            <a:spAutoFit/>
          </a:bodyPr>
          <a:lstStyle/>
          <a:p>
            <a:pPr marL="457200" indent="-457200">
              <a:buFont typeface="Arial" charset="0"/>
              <a:buChar char="•"/>
            </a:pPr>
            <a:r>
              <a:rPr lang="en-US" sz="2600" dirty="0">
                <a:latin typeface="Calibri Light" pitchFamily="34" charset="0"/>
              </a:rPr>
              <a:t>A record you create with a local copy of purchased, copyrighted software (Photoshop, AutoCAD, etc.)</a:t>
            </a:r>
          </a:p>
          <a:p>
            <a:pPr marL="457200" indent="-457200">
              <a:buFont typeface="Arial" charset="0"/>
              <a:buChar char="•"/>
            </a:pPr>
            <a:r>
              <a:rPr lang="en-US" sz="2600" dirty="0">
                <a:latin typeface="Calibri Light" pitchFamily="34" charset="0"/>
              </a:rPr>
              <a:t>A record you create, share, and store using offsite/remote/web-based copyrighted software as a service (social media records, records in Google Drive, etc.)</a:t>
            </a:r>
          </a:p>
        </p:txBody>
      </p:sp>
      <p:graphicFrame>
        <p:nvGraphicFramePr>
          <p:cNvPr id="8" name="Content Placeholder 4"/>
          <p:cNvGraphicFramePr>
            <a:graphicFrameLocks/>
          </p:cNvGraphicFramePr>
          <p:nvPr/>
        </p:nvGraphicFramePr>
        <p:xfrm>
          <a:off x="984250" y="1450975"/>
          <a:ext cx="10140026" cy="1100673"/>
        </p:xfrm>
        <a:graphic>
          <a:graphicData uri="http://schemas.openxmlformats.org/drawingml/2006/table">
            <a:tbl>
              <a:tblPr firstRow="1" bandRow="1">
                <a:tableStyleId>{1FECB4D8-DB02-4DC6-A0A2-4F2EBAE1DC90}</a:tableStyleId>
              </a:tblPr>
              <a:tblGrid>
                <a:gridCol w="5070013"/>
                <a:gridCol w="5070013"/>
              </a:tblGrid>
              <a:tr h="260439">
                <a:tc>
                  <a:txBody>
                    <a:bodyPr/>
                    <a:lstStyle/>
                    <a:p>
                      <a:r>
                        <a:rPr lang="en-US" sz="2100" dirty="0" smtClean="0">
                          <a:solidFill>
                            <a:schemeClr val="tx1"/>
                          </a:solidFill>
                          <a:latin typeface="Calibri Light" panose="020F0302020204030204" pitchFamily="34" charset="0"/>
                        </a:rPr>
                        <a:t>Ownership</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Copyright</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671729">
                <a:tc>
                  <a:txBody>
                    <a:bodyPr/>
                    <a:lstStyle/>
                    <a:p>
                      <a:r>
                        <a:rPr lang="en-US" sz="2100" dirty="0" smtClean="0">
                          <a:latin typeface="Calibri Light" panose="020F0302020204030204" pitchFamily="34" charset="0"/>
                        </a:rPr>
                        <a:t>Do you own the digital record?</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Do you own copyright to the digital record?</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sp>
        <p:nvSpPr>
          <p:cNvPr id="9" name="TextBox 8"/>
          <p:cNvSpPr txBox="1"/>
          <p:nvPr/>
        </p:nvSpPr>
        <p:spPr>
          <a:xfrm>
            <a:off x="6026150" y="2763838"/>
            <a:ext cx="5149850" cy="3292475"/>
          </a:xfrm>
          <a:prstGeom prst="rect">
            <a:avLst/>
          </a:prstGeom>
          <a:noFill/>
        </p:spPr>
        <p:txBody>
          <a:bodyPr>
            <a:spAutoFit/>
          </a:bodyPr>
          <a:lstStyle/>
          <a:p>
            <a:pPr fontAlgn="auto">
              <a:spcBef>
                <a:spcPts val="0"/>
              </a:spcBef>
              <a:spcAft>
                <a:spcPts val="0"/>
              </a:spcAft>
              <a:defRPr/>
            </a:pPr>
            <a:r>
              <a:rPr lang="en-US" sz="2600" dirty="0">
                <a:latin typeface="Calibri Light" panose="020F0302020204030204" pitchFamily="34" charset="0"/>
                <a:cs typeface="+mn-cs"/>
              </a:rPr>
              <a:t>Also ask yourself:</a:t>
            </a:r>
          </a:p>
          <a:p>
            <a:pPr marL="457200" indent="-457200" fontAlgn="auto">
              <a:spcBef>
                <a:spcPts val="0"/>
              </a:spcBef>
              <a:spcAft>
                <a:spcPts val="0"/>
              </a:spcAft>
              <a:buFont typeface="Arial" panose="020B0604020202020204" pitchFamily="34" charset="0"/>
              <a:buChar char="•"/>
              <a:defRPr/>
            </a:pPr>
            <a:r>
              <a:rPr lang="en-US" sz="2600" dirty="0">
                <a:latin typeface="Calibri Light" panose="020F0302020204030204" pitchFamily="34" charset="0"/>
                <a:cs typeface="+mn-cs"/>
              </a:rPr>
              <a:t>Have you licensed the record to another entity?</a:t>
            </a:r>
          </a:p>
          <a:p>
            <a:pPr marL="457200" indent="-457200" fontAlgn="auto">
              <a:spcBef>
                <a:spcPts val="0"/>
              </a:spcBef>
              <a:spcAft>
                <a:spcPts val="0"/>
              </a:spcAft>
              <a:buFont typeface="Arial" panose="020B0604020202020204" pitchFamily="34" charset="0"/>
              <a:buChar char="•"/>
              <a:defRPr/>
            </a:pPr>
            <a:r>
              <a:rPr lang="en-US" sz="2600" dirty="0">
                <a:latin typeface="Calibri Light" panose="020F0302020204030204" pitchFamily="34" charset="0"/>
                <a:cs typeface="+mn-cs"/>
              </a:rPr>
              <a:t>Will you own or have access to the software required to edit or view the record indefinitely?</a:t>
            </a:r>
          </a:p>
          <a:p>
            <a:pPr marL="457200" indent="-457200" fontAlgn="auto">
              <a:spcBef>
                <a:spcPts val="0"/>
              </a:spcBef>
              <a:spcAft>
                <a:spcPts val="0"/>
              </a:spcAft>
              <a:buFont typeface="Arial" panose="020B0604020202020204" pitchFamily="34" charset="0"/>
              <a:buChar char="•"/>
              <a:defRPr/>
            </a:pPr>
            <a:r>
              <a:rPr lang="en-US" sz="2600" dirty="0">
                <a:latin typeface="Calibri Light" panose="020F0302020204030204" pitchFamily="34" charset="0"/>
                <a:cs typeface="+mn-cs"/>
              </a:rPr>
              <a:t>Will you be able to preserve the record indefinitely?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9D0"/>
        </a:solid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smtClean="0"/>
              <a:t>Part V:</a:t>
            </a:r>
          </a:p>
        </p:txBody>
      </p:sp>
      <p:sp>
        <p:nvSpPr>
          <p:cNvPr id="58371" name="Text Placeholder 2"/>
          <p:cNvSpPr>
            <a:spLocks noGrp="1"/>
          </p:cNvSpPr>
          <p:nvPr>
            <p:ph type="body" idx="1"/>
          </p:nvPr>
        </p:nvSpPr>
        <p:spPr/>
        <p:txBody>
          <a:bodyPr/>
          <a:lstStyle/>
          <a:p>
            <a:r>
              <a:rPr lang="en-US" sz="4000" dirty="0" smtClean="0">
                <a:solidFill>
                  <a:schemeClr val="tx1"/>
                </a:solidFill>
                <a:latin typeface="Calibri Light" pitchFamily="34" charset="0"/>
              </a:rPr>
              <a:t>Privacy and Security of Personal Digital Records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dirty="0" smtClean="0"/>
              <a:t>Digital = New Privacy and Security Challenges</a:t>
            </a:r>
          </a:p>
        </p:txBody>
      </p:sp>
      <p:sp>
        <p:nvSpPr>
          <p:cNvPr id="60418" name="Content Placeholder 2"/>
          <p:cNvSpPr>
            <a:spLocks noGrp="1"/>
          </p:cNvSpPr>
          <p:nvPr>
            <p:ph idx="1"/>
          </p:nvPr>
        </p:nvSpPr>
        <p:spPr>
          <a:xfrm>
            <a:off x="838200" y="1825625"/>
            <a:ext cx="10515600" cy="958850"/>
          </a:xfrm>
        </p:spPr>
        <p:txBody>
          <a:bodyPr/>
          <a:lstStyle/>
          <a:p>
            <a:pPr marL="0" indent="0">
              <a:buFont typeface="Arial" charset="0"/>
              <a:buNone/>
            </a:pPr>
            <a:r>
              <a:rPr lang="en-US" dirty="0" smtClean="0">
                <a:latin typeface="Calibri Light" pitchFamily="34" charset="0"/>
              </a:rPr>
              <a:t>The digital landscape introduces new privacy and security challenges and intensifies existing issues</a:t>
            </a:r>
          </a:p>
        </p:txBody>
      </p:sp>
      <p:pic>
        <p:nvPicPr>
          <p:cNvPr id="60419" name="Picture 3"/>
          <p:cNvPicPr>
            <a:picLocks noChangeAspect="1"/>
          </p:cNvPicPr>
          <p:nvPr/>
        </p:nvPicPr>
        <p:blipFill>
          <a:blip r:embed="rId3"/>
          <a:srcRect/>
          <a:stretch>
            <a:fillRect/>
          </a:stretch>
        </p:blipFill>
        <p:spPr bwMode="auto">
          <a:xfrm>
            <a:off x="600075" y="2919413"/>
            <a:ext cx="4891088" cy="2849562"/>
          </a:xfrm>
          <a:prstGeom prst="rect">
            <a:avLst/>
          </a:prstGeom>
          <a:noFill/>
          <a:ln w="9525">
            <a:noFill/>
            <a:miter lim="800000"/>
            <a:headEnd/>
            <a:tailEnd/>
          </a:ln>
        </p:spPr>
      </p:pic>
      <p:sp>
        <p:nvSpPr>
          <p:cNvPr id="5" name="Content Placeholder 2"/>
          <p:cNvSpPr txBox="1">
            <a:spLocks/>
          </p:cNvSpPr>
          <p:nvPr/>
        </p:nvSpPr>
        <p:spPr>
          <a:xfrm>
            <a:off x="5491163" y="2649538"/>
            <a:ext cx="6149975" cy="377825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dirty="0">
                <a:latin typeface="Calibri Light" panose="020F0302020204030204" pitchFamily="34" charset="0"/>
              </a:rPr>
              <a:t>Personal records have always contained private and personally identifying information, but technological factors and the sheer quantity of digital records can make it harder to delete or even know about the private information that exists in a digital record collection</a:t>
            </a:r>
          </a:p>
          <a:p>
            <a:pPr fontAlgn="auto">
              <a:spcAft>
                <a:spcPts val="0"/>
              </a:spcAft>
              <a:defRPr/>
            </a:pPr>
            <a:r>
              <a:rPr lang="en-US" dirty="0">
                <a:latin typeface="Calibri Light" panose="020F0302020204030204" pitchFamily="34" charset="0"/>
              </a:rPr>
              <a:t>Staying aware of the digital records you have and proactively managing them will empower you to deal with privacy and security challenges that might arise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dirty="0" smtClean="0"/>
              <a:t>Encryption</a:t>
            </a:r>
          </a:p>
        </p:txBody>
      </p:sp>
      <p:sp>
        <p:nvSpPr>
          <p:cNvPr id="3" name="Content Placeholder 2"/>
          <p:cNvSpPr>
            <a:spLocks noGrp="1"/>
          </p:cNvSpPr>
          <p:nvPr>
            <p:ph idx="1"/>
          </p:nvPr>
        </p:nvSpPr>
        <p:spPr>
          <a:xfrm>
            <a:off x="838200" y="1409700"/>
            <a:ext cx="10515600" cy="2344738"/>
          </a:xfrm>
        </p:spPr>
        <p:txBody>
          <a:bodyPr rtlCol="0">
            <a:normAutofit/>
          </a:bodyPr>
          <a:lstStyle/>
          <a:p>
            <a:pPr marL="0" indent="0" fontAlgn="auto">
              <a:spcAft>
                <a:spcPts val="0"/>
              </a:spcAft>
              <a:buFont typeface="Arial" panose="020B0604020202020204" pitchFamily="34" charset="0"/>
              <a:buNone/>
              <a:defRPr/>
            </a:pPr>
            <a:r>
              <a:rPr lang="en-US" dirty="0" smtClean="0">
                <a:latin typeface="Calibri Light" panose="020F0302020204030204" pitchFamily="34" charset="0"/>
              </a:rPr>
              <a:t>One tactic often used to protect privacy and security is encryption (using algorithms to transform digital records into formats that are intentionally harder to read)</a:t>
            </a:r>
          </a:p>
          <a:p>
            <a:pPr fontAlgn="auto">
              <a:spcAft>
                <a:spcPts val="0"/>
              </a:spcAft>
              <a:buFont typeface="Arial" panose="020B0604020202020204" pitchFamily="34" charset="0"/>
              <a:buChar char="•"/>
              <a:defRPr/>
            </a:pPr>
            <a:r>
              <a:rPr lang="en-US" sz="2600" dirty="0" smtClean="0">
                <a:latin typeface="Calibri Light" panose="020F0302020204030204" pitchFamily="34" charset="0"/>
              </a:rPr>
              <a:t>Some types of encryption: application, operating system, storage system</a:t>
            </a:r>
            <a:endParaRPr lang="en-US" sz="2600" dirty="0">
              <a:latin typeface="Calibri Light" panose="020F0302020204030204" pitchFamily="34" charset="0"/>
            </a:endParaRPr>
          </a:p>
        </p:txBody>
      </p:sp>
      <p:graphicFrame>
        <p:nvGraphicFramePr>
          <p:cNvPr id="4" name="Content Placeholder 4"/>
          <p:cNvGraphicFramePr>
            <a:graphicFrameLocks/>
          </p:cNvGraphicFramePr>
          <p:nvPr/>
        </p:nvGraphicFramePr>
        <p:xfrm>
          <a:off x="984250" y="3325813"/>
          <a:ext cx="10140026" cy="2995936"/>
        </p:xfrm>
        <a:graphic>
          <a:graphicData uri="http://schemas.openxmlformats.org/drawingml/2006/table">
            <a:tbl>
              <a:tblPr firstRow="1" bandRow="1">
                <a:tableStyleId>{1FECB4D8-DB02-4DC6-A0A2-4F2EBAE1DC90}</a:tableStyleId>
              </a:tblPr>
              <a:tblGrid>
                <a:gridCol w="5070013"/>
                <a:gridCol w="5070013"/>
              </a:tblGrid>
              <a:tr h="256568">
                <a:tc>
                  <a:txBody>
                    <a:bodyPr/>
                    <a:lstStyle/>
                    <a:p>
                      <a:r>
                        <a:rPr lang="en-US" sz="2100" dirty="0" smtClean="0">
                          <a:solidFill>
                            <a:schemeClr val="tx1"/>
                          </a:solidFill>
                          <a:latin typeface="Calibri Light" panose="020F0302020204030204" pitchFamily="34" charset="0"/>
                        </a:rPr>
                        <a:t>Pros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Cons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661745">
                <a:tc>
                  <a:txBody>
                    <a:bodyPr/>
                    <a:lstStyle/>
                    <a:p>
                      <a:r>
                        <a:rPr lang="en-US" sz="2100" dirty="0" smtClean="0">
                          <a:latin typeface="Calibri Light" panose="020F0302020204030204" pitchFamily="34" charset="0"/>
                        </a:rPr>
                        <a:t>Can enhance privacy and confidentiality</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Can hinder your ability to maintain control over your records</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661745">
                <a:tc>
                  <a:txBody>
                    <a:bodyPr/>
                    <a:lstStyle/>
                    <a:p>
                      <a:r>
                        <a:rPr lang="en-US" sz="2100" kern="1200" dirty="0" smtClean="0">
                          <a:solidFill>
                            <a:schemeClr val="dk1"/>
                          </a:solidFill>
                          <a:latin typeface="Calibri Light" panose="020F0302020204030204" pitchFamily="34" charset="0"/>
                          <a:ea typeface="+mn-ea"/>
                          <a:cs typeface="+mn-cs"/>
                        </a:rPr>
                        <a:t>Can protect the integrity and authenticity of a record</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6"/>
                    </a:solidFill>
                  </a:tcPr>
                </a:tc>
                <a:tc>
                  <a:txBody>
                    <a:bodyPr/>
                    <a:lstStyle/>
                    <a:p>
                      <a:r>
                        <a:rPr lang="en-US" sz="2100" dirty="0" smtClean="0">
                          <a:latin typeface="Calibri Light" panose="020F0302020204030204" pitchFamily="34" charset="0"/>
                        </a:rPr>
                        <a:t>If you or someone in the future loses the encryption key</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661745">
                <a:tc>
                  <a:txBody>
                    <a:bodyPr/>
                    <a:lstStyle/>
                    <a:p>
                      <a:r>
                        <a:rPr lang="en-US" sz="2100" kern="1200" dirty="0" smtClean="0">
                          <a:solidFill>
                            <a:schemeClr val="dk1"/>
                          </a:solidFill>
                          <a:latin typeface="Calibri Light" panose="020F0302020204030204" pitchFamily="34" charset="0"/>
                          <a:ea typeface="+mn-ea"/>
                          <a:cs typeface="+mn-cs"/>
                        </a:rPr>
                        <a:t>Can help you maintain control over your records</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If software required to decrypt or render encrypted records becomes obsolete or unavailable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C475"/>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smtClean="0"/>
              <a:t>Part VI:</a:t>
            </a:r>
          </a:p>
        </p:txBody>
      </p:sp>
      <p:sp>
        <p:nvSpPr>
          <p:cNvPr id="64515" name="Text Placeholder 2"/>
          <p:cNvSpPr>
            <a:spLocks noGrp="1"/>
          </p:cNvSpPr>
          <p:nvPr>
            <p:ph type="body" idx="1"/>
          </p:nvPr>
        </p:nvSpPr>
        <p:spPr/>
        <p:txBody>
          <a:bodyPr/>
          <a:lstStyle/>
          <a:p>
            <a:r>
              <a:rPr lang="en-US" sz="4000" dirty="0" smtClean="0">
                <a:solidFill>
                  <a:schemeClr val="tx1"/>
                </a:solidFill>
                <a:latin typeface="Calibri Light" pitchFamily="34" charset="0"/>
              </a:rPr>
              <a:t>Best Practices for Storing Personal Digital Records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smtClean="0"/>
              <a:t>Storage Options</a:t>
            </a:r>
          </a:p>
        </p:txBody>
      </p:sp>
      <p:sp>
        <p:nvSpPr>
          <p:cNvPr id="66562" name="Content Placeholder 2"/>
          <p:cNvSpPr>
            <a:spLocks noGrp="1"/>
          </p:cNvSpPr>
          <p:nvPr>
            <p:ph idx="1"/>
          </p:nvPr>
        </p:nvSpPr>
        <p:spPr/>
        <p:txBody>
          <a:bodyPr/>
          <a:lstStyle/>
          <a:p>
            <a:r>
              <a:rPr lang="en-US" dirty="0" smtClean="0">
                <a:latin typeface="Calibri Light" pitchFamily="34" charset="0"/>
              </a:rPr>
              <a:t>Cloud service </a:t>
            </a:r>
          </a:p>
          <a:p>
            <a:r>
              <a:rPr lang="en-US" dirty="0" smtClean="0">
                <a:latin typeface="Calibri Light" pitchFamily="34" charset="0"/>
              </a:rPr>
              <a:t>External storage </a:t>
            </a:r>
          </a:p>
          <a:p>
            <a:r>
              <a:rPr lang="en-US" dirty="0" smtClean="0">
                <a:latin typeface="Calibri Light" pitchFamily="34" charset="0"/>
              </a:rPr>
              <a:t>Personal server</a:t>
            </a:r>
          </a:p>
        </p:txBody>
      </p:sp>
      <p:pic>
        <p:nvPicPr>
          <p:cNvPr id="66563" name="Picture 6"/>
          <p:cNvPicPr>
            <a:picLocks noChangeAspect="1"/>
          </p:cNvPicPr>
          <p:nvPr/>
        </p:nvPicPr>
        <p:blipFill>
          <a:blip r:embed="rId3"/>
          <a:srcRect/>
          <a:stretch>
            <a:fillRect/>
          </a:stretch>
        </p:blipFill>
        <p:spPr bwMode="auto">
          <a:xfrm>
            <a:off x="3733800" y="512763"/>
            <a:ext cx="7442200" cy="602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t>Instructors:</a:t>
            </a:r>
          </a:p>
        </p:txBody>
      </p:sp>
      <p:sp>
        <p:nvSpPr>
          <p:cNvPr id="3" name="Text Placeholder 2"/>
          <p:cNvSpPr>
            <a:spLocks noGrp="1"/>
          </p:cNvSpPr>
          <p:nvPr>
            <p:ph type="body" idx="1"/>
          </p:nvPr>
        </p:nvSpPr>
        <p:spPr/>
        <p:txBody>
          <a:bodyPr rtlCol="0">
            <a:normAutofit fontScale="92500" lnSpcReduction="10000"/>
          </a:bodyPr>
          <a:lstStyle/>
          <a:p>
            <a:pPr fontAlgn="auto">
              <a:spcAft>
                <a:spcPts val="0"/>
              </a:spcAft>
              <a:buFont typeface="Arial" panose="020B0604020202020204" pitchFamily="34" charset="0"/>
              <a:buNone/>
              <a:defRPr/>
            </a:pPr>
            <a:r>
              <a:rPr lang="en-US" dirty="0">
                <a:solidFill>
                  <a:schemeClr val="tx1"/>
                </a:solidFill>
                <a:latin typeface="Calibri Light" panose="020F0302020204030204" pitchFamily="34" charset="0"/>
              </a:rPr>
              <a:t>Oscar </a:t>
            </a:r>
            <a:r>
              <a:rPr lang="en-US" dirty="0" smtClean="0">
                <a:solidFill>
                  <a:schemeClr val="tx1"/>
                </a:solidFill>
                <a:latin typeface="Calibri Light" panose="020F0302020204030204" pitchFamily="34" charset="0"/>
              </a:rPr>
              <a:t>Gittemeier, Youth </a:t>
            </a:r>
            <a:r>
              <a:rPr lang="en-US" dirty="0">
                <a:solidFill>
                  <a:schemeClr val="tx1"/>
                </a:solidFill>
                <a:latin typeface="Calibri Light" panose="020F0302020204030204" pitchFamily="34" charset="0"/>
              </a:rPr>
              <a:t>Services Librarian, Atlanta-Fulton Public Library, East Atlanta </a:t>
            </a:r>
            <a:r>
              <a:rPr lang="en-US" dirty="0" smtClean="0">
                <a:solidFill>
                  <a:schemeClr val="tx1"/>
                </a:solidFill>
                <a:latin typeface="Calibri Light" panose="020F0302020204030204" pitchFamily="34" charset="0"/>
              </a:rPr>
              <a:t>Branch</a:t>
            </a:r>
          </a:p>
          <a:p>
            <a:pPr fontAlgn="auto">
              <a:spcAft>
                <a:spcPts val="0"/>
              </a:spcAft>
              <a:buFont typeface="Arial" panose="020B0604020202020204" pitchFamily="34" charset="0"/>
              <a:buNone/>
              <a:defRPr/>
            </a:pPr>
            <a:r>
              <a:rPr lang="en-US" dirty="0" smtClean="0">
                <a:solidFill>
                  <a:schemeClr val="tx1"/>
                </a:solidFill>
                <a:latin typeface="Calibri Light" panose="020F0302020204030204" pitchFamily="34" charset="0"/>
              </a:rPr>
              <a:t>Wendy Hagenmaier, Digital </a:t>
            </a:r>
            <a:r>
              <a:rPr lang="en-US" dirty="0">
                <a:solidFill>
                  <a:schemeClr val="tx1"/>
                </a:solidFill>
                <a:latin typeface="Calibri Light" panose="020F0302020204030204" pitchFamily="34" charset="0"/>
              </a:rPr>
              <a:t>Collections Archivist, Georgia Tech </a:t>
            </a:r>
            <a:r>
              <a:rPr lang="en-US" dirty="0" smtClean="0">
                <a:solidFill>
                  <a:schemeClr val="tx1"/>
                </a:solidFill>
                <a:latin typeface="Calibri Light" panose="020F0302020204030204" pitchFamily="34" charset="0"/>
              </a:rPr>
              <a:t>Archives</a:t>
            </a:r>
          </a:p>
          <a:p>
            <a:pPr fontAlgn="auto">
              <a:spcAft>
                <a:spcPts val="0"/>
              </a:spcAft>
              <a:buFont typeface="Arial" panose="020B0604020202020204" pitchFamily="34" charset="0"/>
              <a:buNone/>
              <a:defRPr/>
            </a:pPr>
            <a:r>
              <a:rPr lang="en-US" dirty="0" smtClean="0">
                <a:solidFill>
                  <a:schemeClr val="tx1"/>
                </a:solidFill>
                <a:latin typeface="Calibri Light" panose="020F0302020204030204" pitchFamily="34" charset="0"/>
              </a:rPr>
              <a:t>Michelle Kirk, Records </a:t>
            </a:r>
            <a:r>
              <a:rPr lang="en-US" dirty="0">
                <a:solidFill>
                  <a:schemeClr val="tx1"/>
                </a:solidFill>
                <a:latin typeface="Calibri Light" panose="020F0302020204030204" pitchFamily="34" charset="0"/>
              </a:rPr>
              <a:t>Manager, VP Corporate Records and Information Management, SunTrust Banks, Inc.</a:t>
            </a:r>
          </a:p>
        </p:txBody>
      </p:sp>
      <p:pic>
        <p:nvPicPr>
          <p:cNvPr id="16387" name="Picture 3"/>
          <p:cNvPicPr>
            <a:picLocks noChangeAspect="1"/>
          </p:cNvPicPr>
          <p:nvPr/>
        </p:nvPicPr>
        <p:blipFill>
          <a:blip r:embed="rId3"/>
          <a:srcRect/>
          <a:stretch>
            <a:fillRect/>
          </a:stretch>
        </p:blipFill>
        <p:spPr bwMode="auto">
          <a:xfrm>
            <a:off x="9671050" y="560388"/>
            <a:ext cx="1676400" cy="1706562"/>
          </a:xfrm>
          <a:prstGeom prst="rect">
            <a:avLst/>
          </a:prstGeom>
          <a:noFill/>
          <a:ln w="9525">
            <a:noFill/>
            <a:miter lim="800000"/>
            <a:headEnd/>
            <a:tailEnd/>
          </a:ln>
        </p:spPr>
      </p:pic>
      <p:pic>
        <p:nvPicPr>
          <p:cNvPr id="16388" name="Picture 6"/>
          <p:cNvPicPr>
            <a:picLocks noChangeAspect="1"/>
          </p:cNvPicPr>
          <p:nvPr/>
        </p:nvPicPr>
        <p:blipFill>
          <a:blip r:embed="rId4"/>
          <a:srcRect/>
          <a:stretch>
            <a:fillRect/>
          </a:stretch>
        </p:blipFill>
        <p:spPr bwMode="auto">
          <a:xfrm>
            <a:off x="5322888" y="847725"/>
            <a:ext cx="1755775" cy="1131888"/>
          </a:xfrm>
          <a:prstGeom prst="rect">
            <a:avLst/>
          </a:prstGeom>
          <a:noFill/>
          <a:ln w="9525">
            <a:noFill/>
            <a:miter lim="800000"/>
            <a:headEnd/>
            <a:tailEnd/>
          </a:ln>
        </p:spPr>
      </p:pic>
      <p:pic>
        <p:nvPicPr>
          <p:cNvPr id="16389" name="Picture 7"/>
          <p:cNvPicPr>
            <a:picLocks noChangeAspect="1"/>
          </p:cNvPicPr>
          <p:nvPr/>
        </p:nvPicPr>
        <p:blipFill>
          <a:blip r:embed="rId5"/>
          <a:srcRect/>
          <a:stretch>
            <a:fillRect/>
          </a:stretch>
        </p:blipFill>
        <p:spPr bwMode="auto">
          <a:xfrm>
            <a:off x="7412038" y="620713"/>
            <a:ext cx="1835150"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dirty="0" smtClean="0"/>
              <a:t>Cloud Storage</a:t>
            </a:r>
          </a:p>
        </p:txBody>
      </p:sp>
      <p:sp>
        <p:nvSpPr>
          <p:cNvPr id="67586" name="Content Placeholder 2"/>
          <p:cNvSpPr>
            <a:spLocks noGrp="1"/>
          </p:cNvSpPr>
          <p:nvPr>
            <p:ph idx="1"/>
          </p:nvPr>
        </p:nvSpPr>
        <p:spPr>
          <a:xfrm>
            <a:off x="6650038" y="1825625"/>
            <a:ext cx="4703762" cy="4351338"/>
          </a:xfrm>
        </p:spPr>
        <p:txBody>
          <a:bodyPr/>
          <a:lstStyle/>
          <a:p>
            <a:pPr marL="0" indent="0">
              <a:buFont typeface="Arial" charset="0"/>
              <a:buNone/>
            </a:pPr>
            <a:r>
              <a:rPr lang="en-US" dirty="0" smtClean="0">
                <a:latin typeface="Calibri Light" pitchFamily="34" charset="0"/>
              </a:rPr>
              <a:t>Your photos, documents, music, email, etc. are stored and managed on servers that belong to someone else</a:t>
            </a:r>
          </a:p>
        </p:txBody>
      </p:sp>
      <p:pic>
        <p:nvPicPr>
          <p:cNvPr id="67587" name="Picture 4"/>
          <p:cNvPicPr>
            <a:picLocks noChangeAspect="1"/>
          </p:cNvPicPr>
          <p:nvPr/>
        </p:nvPicPr>
        <p:blipFill>
          <a:blip r:embed="rId3"/>
          <a:srcRect/>
          <a:stretch>
            <a:fillRect/>
          </a:stretch>
        </p:blipFill>
        <p:spPr bwMode="auto">
          <a:xfrm>
            <a:off x="679450" y="1558925"/>
            <a:ext cx="5970588" cy="421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dirty="0" smtClean="0"/>
              <a:t>Cloud Storage: Examples</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anose="020B0604020202020204" pitchFamily="34" charset="0"/>
              <a:buChar char="•"/>
              <a:defRPr/>
            </a:pPr>
            <a:r>
              <a:rPr lang="en-US" dirty="0" smtClean="0">
                <a:latin typeface="Calibri Light" panose="020F0302020204030204" pitchFamily="34" charset="0"/>
              </a:rPr>
              <a:t>Google </a:t>
            </a:r>
            <a:r>
              <a:rPr lang="en-US" dirty="0">
                <a:latin typeface="Calibri Light" panose="020F0302020204030204" pitchFamily="34" charset="0"/>
              </a:rPr>
              <a:t>Drive - 15 GB  Free Storage</a:t>
            </a:r>
          </a:p>
          <a:p>
            <a:pPr fontAlgn="auto">
              <a:spcAft>
                <a:spcPts val="0"/>
              </a:spcAft>
              <a:buFont typeface="Arial" panose="020B0604020202020204" pitchFamily="34" charset="0"/>
              <a:buChar char="•"/>
              <a:defRPr/>
            </a:pPr>
            <a:r>
              <a:rPr lang="en-US" dirty="0">
                <a:latin typeface="Calibri Light" panose="020F0302020204030204" pitchFamily="34" charset="0"/>
              </a:rPr>
              <a:t>Apple iCloud - 5 GB  Free Storage </a:t>
            </a:r>
          </a:p>
          <a:p>
            <a:pPr fontAlgn="auto">
              <a:spcAft>
                <a:spcPts val="0"/>
              </a:spcAft>
              <a:buFont typeface="Arial" panose="020B0604020202020204" pitchFamily="34" charset="0"/>
              <a:buChar char="•"/>
              <a:defRPr/>
            </a:pPr>
            <a:r>
              <a:rPr lang="en-US" dirty="0">
                <a:latin typeface="Calibri Light" panose="020F0302020204030204" pitchFamily="34" charset="0"/>
              </a:rPr>
              <a:t>Dropbox - 2 GB  Free Storage</a:t>
            </a:r>
          </a:p>
          <a:p>
            <a:pPr fontAlgn="auto">
              <a:spcAft>
                <a:spcPts val="0"/>
              </a:spcAft>
              <a:buFont typeface="Arial" panose="020B0604020202020204" pitchFamily="34" charset="0"/>
              <a:buChar char="•"/>
              <a:defRPr/>
            </a:pPr>
            <a:r>
              <a:rPr lang="en-US" dirty="0">
                <a:latin typeface="Calibri Light" panose="020F0302020204030204" pitchFamily="34" charset="0"/>
              </a:rPr>
              <a:t>Box - 5 GB  Free Storage </a:t>
            </a:r>
          </a:p>
          <a:p>
            <a:pPr fontAlgn="auto">
              <a:spcAft>
                <a:spcPts val="0"/>
              </a:spcAft>
              <a:buFont typeface="Arial" panose="020B0604020202020204" pitchFamily="34" charset="0"/>
              <a:buChar char="•"/>
              <a:defRPr/>
            </a:pPr>
            <a:r>
              <a:rPr lang="en-US" dirty="0">
                <a:latin typeface="Calibri Light" panose="020F0302020204030204" pitchFamily="34" charset="0"/>
              </a:rPr>
              <a:t>Microsoft One Drive - 7 GB  Free Storage</a:t>
            </a:r>
          </a:p>
          <a:p>
            <a:pPr fontAlgn="auto">
              <a:spcAft>
                <a:spcPts val="0"/>
              </a:spcAft>
              <a:buFont typeface="Arial" panose="020B0604020202020204" pitchFamily="34" charset="0"/>
              <a:buChar char="•"/>
              <a:defRPr/>
            </a:pPr>
            <a:r>
              <a:rPr lang="en-US" dirty="0">
                <a:latin typeface="Calibri Light" panose="020F0302020204030204" pitchFamily="34" charset="0"/>
              </a:rPr>
              <a:t>Amazon Cloud Drive - 5 GB  Free Storage</a:t>
            </a:r>
          </a:p>
          <a:p>
            <a:pPr marL="0" indent="0" fontAlgn="auto">
              <a:spcAft>
                <a:spcPts val="0"/>
              </a:spcAft>
              <a:buFont typeface="Arial" panose="020B0604020202020204" pitchFamily="34" charset="0"/>
              <a:buNone/>
              <a:defRPr/>
            </a:pPr>
            <a:endParaRPr lang="en-US" dirty="0">
              <a:latin typeface="Calibri Light" panose="020F0302020204030204" pitchFamily="34" charset="0"/>
            </a:endParaRPr>
          </a:p>
          <a:p>
            <a:pPr marL="0" indent="0" fontAlgn="auto">
              <a:spcAft>
                <a:spcPts val="0"/>
              </a:spcAft>
              <a:buFont typeface="Arial" panose="020B0604020202020204" pitchFamily="34" charset="0"/>
              <a:buNone/>
              <a:defRPr/>
            </a:pPr>
            <a:r>
              <a:rPr lang="en-US" dirty="0">
                <a:latin typeface="Calibri Light" panose="020F0302020204030204" pitchFamily="34" charset="0"/>
              </a:rPr>
              <a:t>Comparison of Cloud </a:t>
            </a:r>
            <a:r>
              <a:rPr lang="en-US" dirty="0" smtClean="0">
                <a:latin typeface="Calibri Light" panose="020F0302020204030204" pitchFamily="34" charset="0"/>
              </a:rPr>
              <a:t>Services: http</a:t>
            </a:r>
            <a:r>
              <a:rPr lang="en-US" dirty="0">
                <a:latin typeface="Calibri Light" panose="020F0302020204030204" pitchFamily="34" charset="0"/>
              </a:rPr>
              <a:t>://en.wikipedia.org/wiki/Comparison_of_online_backup_services</a:t>
            </a:r>
          </a:p>
        </p:txBody>
      </p:sp>
      <p:pic>
        <p:nvPicPr>
          <p:cNvPr id="68611" name="Picture 4"/>
          <p:cNvPicPr>
            <a:picLocks noChangeAspect="1"/>
          </p:cNvPicPr>
          <p:nvPr/>
        </p:nvPicPr>
        <p:blipFill>
          <a:blip r:embed="rId3"/>
          <a:srcRect/>
          <a:stretch>
            <a:fillRect/>
          </a:stretch>
        </p:blipFill>
        <p:spPr bwMode="auto">
          <a:xfrm>
            <a:off x="7385050" y="1690688"/>
            <a:ext cx="3968750" cy="2805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smtClean="0"/>
              <a:t>Cloud Storage: Pros and Cons</a:t>
            </a:r>
          </a:p>
        </p:txBody>
      </p:sp>
      <p:graphicFrame>
        <p:nvGraphicFramePr>
          <p:cNvPr id="6" name="Content Placeholder 4"/>
          <p:cNvGraphicFramePr>
            <a:graphicFrameLocks/>
          </p:cNvGraphicFramePr>
          <p:nvPr/>
        </p:nvGraphicFramePr>
        <p:xfrm>
          <a:off x="984250" y="1690688"/>
          <a:ext cx="10140026" cy="3477058"/>
        </p:xfrm>
        <a:graphic>
          <a:graphicData uri="http://schemas.openxmlformats.org/drawingml/2006/table">
            <a:tbl>
              <a:tblPr firstRow="1" bandRow="1">
                <a:tableStyleId>{1FECB4D8-DB02-4DC6-A0A2-4F2EBAE1DC90}</a:tableStyleId>
              </a:tblPr>
              <a:tblGrid>
                <a:gridCol w="5070013"/>
                <a:gridCol w="5070013"/>
              </a:tblGrid>
              <a:tr h="576153">
                <a:tc>
                  <a:txBody>
                    <a:bodyPr/>
                    <a:lstStyle/>
                    <a:p>
                      <a:r>
                        <a:rPr lang="en-US" sz="2100" dirty="0" smtClean="0">
                          <a:solidFill>
                            <a:schemeClr val="tx1"/>
                          </a:solidFill>
                          <a:latin typeface="Calibri Light" panose="020F0302020204030204" pitchFamily="34" charset="0"/>
                        </a:rPr>
                        <a:t>Pros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Cons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1006028">
                <a:tc>
                  <a:txBody>
                    <a:bodyPr/>
                    <a:lstStyle/>
                    <a:p>
                      <a:r>
                        <a:rPr lang="en-US" sz="2100" dirty="0" smtClean="0">
                          <a:latin typeface="Calibri Light" panose="020F0302020204030204" pitchFamily="34" charset="0"/>
                        </a:rPr>
                        <a:t>Sync data from multiple devices and access data anywhere from any device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Security and privacy concerns</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888849">
                <a:tc>
                  <a:txBody>
                    <a:bodyPr/>
                    <a:lstStyle/>
                    <a:p>
                      <a:r>
                        <a:rPr lang="en-US" sz="2100" kern="1200" dirty="0" smtClean="0">
                          <a:solidFill>
                            <a:schemeClr val="dk1"/>
                          </a:solidFill>
                          <a:latin typeface="Calibri Light" panose="020F0302020204030204" pitchFamily="34" charset="0"/>
                          <a:ea typeface="+mn-ea"/>
                          <a:cs typeface="+mn-cs"/>
                        </a:rPr>
                        <a:t>Provides backup and recovery of data</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6"/>
                    </a:solidFill>
                  </a:tcPr>
                </a:tc>
                <a:tc>
                  <a:txBody>
                    <a:bodyPr/>
                    <a:lstStyle/>
                    <a:p>
                      <a:r>
                        <a:rPr lang="en-US" sz="2100" dirty="0" smtClean="0">
                          <a:latin typeface="Calibri Light" panose="020F0302020204030204" pitchFamily="34" charset="0"/>
                        </a:rPr>
                        <a:t>File</a:t>
                      </a:r>
                      <a:r>
                        <a:rPr lang="en-US" sz="2100" baseline="0" dirty="0" smtClean="0">
                          <a:latin typeface="Calibri Light" panose="020F0302020204030204" pitchFamily="34" charset="0"/>
                        </a:rPr>
                        <a:t> type restrictions</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1006028">
                <a:tc>
                  <a:txBody>
                    <a:bodyPr/>
                    <a:lstStyle/>
                    <a:p>
                      <a:r>
                        <a:rPr lang="en-US" sz="2100" kern="1200" dirty="0" smtClean="0">
                          <a:solidFill>
                            <a:schemeClr val="dk1"/>
                          </a:solidFill>
                          <a:latin typeface="Calibri Light" panose="020F0302020204030204" pitchFamily="34" charset="0"/>
                          <a:ea typeface="+mn-ea"/>
                          <a:cs typeface="+mn-cs"/>
                        </a:rPr>
                        <a:t>Inexpensive storage option for small amounts of data</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Companies and services are not permanent and</a:t>
                      </a:r>
                      <a:r>
                        <a:rPr lang="en-US" sz="2100" baseline="0" dirty="0" smtClean="0">
                          <a:latin typeface="Calibri Light" panose="020F0302020204030204" pitchFamily="34" charset="0"/>
                        </a:rPr>
                        <a:t> can change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dirty="0" smtClean="0"/>
              <a:t>External Storage</a:t>
            </a:r>
          </a:p>
        </p:txBody>
      </p:sp>
      <p:sp>
        <p:nvSpPr>
          <p:cNvPr id="70658" name="Content Placeholder 2"/>
          <p:cNvSpPr>
            <a:spLocks noGrp="1"/>
          </p:cNvSpPr>
          <p:nvPr>
            <p:ph idx="1"/>
          </p:nvPr>
        </p:nvSpPr>
        <p:spPr>
          <a:xfrm>
            <a:off x="5056188" y="1825625"/>
            <a:ext cx="4641850" cy="4351338"/>
          </a:xfrm>
        </p:spPr>
        <p:txBody>
          <a:bodyPr/>
          <a:lstStyle/>
          <a:p>
            <a:pPr marL="0" indent="0">
              <a:buFont typeface="Arial" charset="0"/>
              <a:buNone/>
            </a:pPr>
            <a:r>
              <a:rPr lang="en-US" dirty="0" smtClean="0">
                <a:latin typeface="Calibri Light" pitchFamily="34" charset="0"/>
              </a:rPr>
              <a:t>Stores data outside of your computer, laptop, camera, phone, or other device</a:t>
            </a:r>
          </a:p>
        </p:txBody>
      </p:sp>
      <p:pic>
        <p:nvPicPr>
          <p:cNvPr id="70659" name="Picture 4"/>
          <p:cNvPicPr>
            <a:picLocks noChangeAspect="1"/>
          </p:cNvPicPr>
          <p:nvPr/>
        </p:nvPicPr>
        <p:blipFill>
          <a:blip r:embed="rId3"/>
          <a:srcRect/>
          <a:stretch>
            <a:fillRect/>
          </a:stretch>
        </p:blipFill>
        <p:spPr bwMode="auto">
          <a:xfrm>
            <a:off x="1270000" y="1219200"/>
            <a:ext cx="3592513"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dirty="0" smtClean="0"/>
              <a:t>External Storage: Examples</a:t>
            </a:r>
          </a:p>
        </p:txBody>
      </p:sp>
      <p:sp>
        <p:nvSpPr>
          <p:cNvPr id="3" name="Content Placeholder 2"/>
          <p:cNvSpPr>
            <a:spLocks noGrp="1"/>
          </p:cNvSpPr>
          <p:nvPr>
            <p:ph idx="1"/>
          </p:nvPr>
        </p:nvSpPr>
        <p:spPr>
          <a:xfrm>
            <a:off x="838200" y="1825625"/>
            <a:ext cx="7321550" cy="4351338"/>
          </a:xfrm>
        </p:spPr>
        <p:txBody>
          <a:bodyPr rtlCol="0">
            <a:normAutofit/>
          </a:bodyPr>
          <a:lstStyle/>
          <a:p>
            <a:pPr fontAlgn="auto">
              <a:spcAft>
                <a:spcPts val="0"/>
              </a:spcAft>
              <a:buFont typeface="Arial" panose="020B0604020202020204" pitchFamily="34" charset="0"/>
              <a:buChar char="•"/>
              <a:defRPr/>
            </a:pPr>
            <a:r>
              <a:rPr lang="en-US" dirty="0" smtClean="0">
                <a:latin typeface="Calibri Light" panose="020F0302020204030204" pitchFamily="34" charset="0"/>
              </a:rPr>
              <a:t>External </a:t>
            </a:r>
            <a:r>
              <a:rPr lang="en-US" dirty="0">
                <a:latin typeface="Calibri Light" panose="020F0302020204030204" pitchFamily="34" charset="0"/>
              </a:rPr>
              <a:t>h</a:t>
            </a:r>
            <a:r>
              <a:rPr lang="en-US" dirty="0" smtClean="0">
                <a:latin typeface="Calibri Light" panose="020F0302020204030204" pitchFamily="34" charset="0"/>
              </a:rPr>
              <a:t>ard </a:t>
            </a:r>
            <a:r>
              <a:rPr lang="en-US" dirty="0">
                <a:latin typeface="Calibri Light" panose="020F0302020204030204" pitchFamily="34" charset="0"/>
              </a:rPr>
              <a:t>d</a:t>
            </a:r>
            <a:r>
              <a:rPr lang="en-US" dirty="0" smtClean="0">
                <a:latin typeface="Calibri Light" panose="020F0302020204030204" pitchFamily="34" charset="0"/>
              </a:rPr>
              <a:t>rive</a:t>
            </a:r>
            <a:endParaRPr lang="en-US" dirty="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USB </a:t>
            </a:r>
            <a:r>
              <a:rPr lang="en-US" dirty="0">
                <a:latin typeface="Calibri Light" panose="020F0302020204030204" pitchFamily="34" charset="0"/>
              </a:rPr>
              <a:t>f</a:t>
            </a:r>
            <a:r>
              <a:rPr lang="en-US" dirty="0" smtClean="0">
                <a:latin typeface="Calibri Light" panose="020F0302020204030204" pitchFamily="34" charset="0"/>
              </a:rPr>
              <a:t>lash </a:t>
            </a:r>
            <a:r>
              <a:rPr lang="en-US" dirty="0">
                <a:latin typeface="Calibri Light" panose="020F0302020204030204" pitchFamily="34" charset="0"/>
              </a:rPr>
              <a:t>d</a:t>
            </a:r>
            <a:r>
              <a:rPr lang="en-US" dirty="0" smtClean="0">
                <a:latin typeface="Calibri Light" panose="020F0302020204030204" pitchFamily="34" charset="0"/>
              </a:rPr>
              <a:t>rive, DVD, Blu-ray, </a:t>
            </a:r>
            <a:r>
              <a:rPr lang="en-US" dirty="0">
                <a:latin typeface="Calibri Light" panose="020F0302020204030204" pitchFamily="34" charset="0"/>
              </a:rPr>
              <a:t>CD </a:t>
            </a:r>
            <a:r>
              <a:rPr lang="en-US" dirty="0" smtClean="0">
                <a:latin typeface="Calibri Light" panose="020F0302020204030204" pitchFamily="34" charset="0"/>
              </a:rPr>
              <a:t>(these are sometimes </a:t>
            </a:r>
            <a:r>
              <a:rPr lang="en-US" dirty="0">
                <a:latin typeface="Calibri Light" panose="020F0302020204030204" pitchFamily="34" charset="0"/>
              </a:rPr>
              <a:t>considered less desirable for </a:t>
            </a:r>
            <a:r>
              <a:rPr lang="en-US" dirty="0" smtClean="0">
                <a:latin typeface="Calibri Light" panose="020F0302020204030204" pitchFamily="34" charset="0"/>
              </a:rPr>
              <a:t>preservation</a:t>
            </a:r>
            <a:r>
              <a:rPr lang="en-US" dirty="0">
                <a:latin typeface="Calibri Light" panose="020F0302020204030204" pitchFamily="34" charset="0"/>
              </a:rPr>
              <a:t>)</a:t>
            </a:r>
          </a:p>
          <a:p>
            <a:pPr fontAlgn="auto">
              <a:spcAft>
                <a:spcPts val="0"/>
              </a:spcAft>
              <a:buFont typeface="Arial" panose="020B0604020202020204" pitchFamily="34" charset="0"/>
              <a:buChar char="•"/>
              <a:defRPr/>
            </a:pPr>
            <a:endParaRPr lang="en-US" dirty="0">
              <a:latin typeface="Calibri Light" panose="020F0302020204030204" pitchFamily="34" charset="0"/>
            </a:endParaRPr>
          </a:p>
          <a:p>
            <a:pPr fontAlgn="auto">
              <a:spcAft>
                <a:spcPts val="0"/>
              </a:spcAft>
              <a:buFont typeface="Arial" panose="020B0604020202020204" pitchFamily="34" charset="0"/>
              <a:buChar char="•"/>
              <a:defRPr/>
            </a:pPr>
            <a:endParaRPr lang="en-US" dirty="0">
              <a:latin typeface="Calibri Light" panose="020F0302020204030204" pitchFamily="34" charset="0"/>
            </a:endParaRPr>
          </a:p>
          <a:p>
            <a:pPr marL="0" indent="0" fontAlgn="auto">
              <a:spcAft>
                <a:spcPts val="0"/>
              </a:spcAft>
              <a:buFont typeface="Arial" panose="020B0604020202020204" pitchFamily="34" charset="0"/>
              <a:buNone/>
              <a:defRPr/>
            </a:pPr>
            <a:r>
              <a:rPr lang="en-US" dirty="0">
                <a:latin typeface="Calibri Light" panose="020F0302020204030204" pitchFamily="34" charset="0"/>
              </a:rPr>
              <a:t>Options: http://www.pcworld.com/article/248921/need_more_storage_expand_with_external_drives.html</a:t>
            </a:r>
          </a:p>
        </p:txBody>
      </p:sp>
      <p:pic>
        <p:nvPicPr>
          <p:cNvPr id="71683" name="Picture 4"/>
          <p:cNvPicPr>
            <a:picLocks noChangeAspect="1"/>
          </p:cNvPicPr>
          <p:nvPr/>
        </p:nvPicPr>
        <p:blipFill>
          <a:blip r:embed="rId3"/>
          <a:srcRect/>
          <a:stretch>
            <a:fillRect/>
          </a:stretch>
        </p:blipFill>
        <p:spPr bwMode="auto">
          <a:xfrm>
            <a:off x="8266113" y="1163638"/>
            <a:ext cx="3087687"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smtClean="0"/>
              <a:t>External Storage: Pros and Cons</a:t>
            </a:r>
          </a:p>
        </p:txBody>
      </p:sp>
      <p:graphicFrame>
        <p:nvGraphicFramePr>
          <p:cNvPr id="5" name="Content Placeholder 4"/>
          <p:cNvGraphicFramePr>
            <a:graphicFrameLocks/>
          </p:cNvGraphicFramePr>
          <p:nvPr>
            <p:extLst>
              <p:ext uri="{D42A27DB-BD31-4B8C-83A1-F6EECF244321}">
                <p14:modId xmlns:p14="http://schemas.microsoft.com/office/powerpoint/2010/main" val="3905224963"/>
              </p:ext>
            </p:extLst>
          </p:nvPr>
        </p:nvGraphicFramePr>
        <p:xfrm>
          <a:off x="984250" y="1690688"/>
          <a:ext cx="10140026" cy="3477058"/>
        </p:xfrm>
        <a:graphic>
          <a:graphicData uri="http://schemas.openxmlformats.org/drawingml/2006/table">
            <a:tbl>
              <a:tblPr firstRow="1" bandRow="1">
                <a:tableStyleId>{1FECB4D8-DB02-4DC6-A0A2-4F2EBAE1DC90}</a:tableStyleId>
              </a:tblPr>
              <a:tblGrid>
                <a:gridCol w="5070013"/>
                <a:gridCol w="5070013"/>
              </a:tblGrid>
              <a:tr h="576153">
                <a:tc>
                  <a:txBody>
                    <a:bodyPr/>
                    <a:lstStyle/>
                    <a:p>
                      <a:r>
                        <a:rPr lang="en-US" sz="2100" dirty="0" smtClean="0">
                          <a:solidFill>
                            <a:schemeClr val="tx1"/>
                          </a:solidFill>
                          <a:latin typeface="Calibri Light" panose="020F0302020204030204" pitchFamily="34" charset="0"/>
                        </a:rPr>
                        <a:t>Pros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Cons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1006028">
                <a:tc>
                  <a:txBody>
                    <a:bodyPr/>
                    <a:lstStyle/>
                    <a:p>
                      <a:r>
                        <a:rPr lang="en-US" sz="2100" dirty="0" smtClean="0">
                          <a:latin typeface="Calibri Light" panose="020F0302020204030204" pitchFamily="34" charset="0"/>
                        </a:rPr>
                        <a:t>You can store an unlimited amount of data outside of your device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Drives can be damaged or lost</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888849">
                <a:tc>
                  <a:txBody>
                    <a:bodyPr/>
                    <a:lstStyle/>
                    <a:p>
                      <a:r>
                        <a:rPr lang="en-US" sz="2100" kern="1200" dirty="0" smtClean="0">
                          <a:solidFill>
                            <a:schemeClr val="dk1"/>
                          </a:solidFill>
                          <a:latin typeface="Calibri Light" panose="020F0302020204030204" pitchFamily="34" charset="0"/>
                          <a:ea typeface="+mn-ea"/>
                          <a:cs typeface="+mn-cs"/>
                        </a:rPr>
                        <a:t>Provides a backup for your data if your device is lost or damaged</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6"/>
                    </a:solidFill>
                  </a:tcPr>
                </a:tc>
                <a:tc>
                  <a:txBody>
                    <a:bodyPr/>
                    <a:lstStyle/>
                    <a:p>
                      <a:r>
                        <a:rPr lang="en-US" sz="2100" dirty="0" smtClean="0">
                          <a:latin typeface="Calibri Light" panose="020F0302020204030204" pitchFamily="34" charset="0"/>
                        </a:rPr>
                        <a:t>Data can rot and decay over time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1006028">
                <a:tc>
                  <a:txBody>
                    <a:bodyPr/>
                    <a:lstStyle/>
                    <a:p>
                      <a:r>
                        <a:rPr lang="en-US" sz="2100" kern="1200" dirty="0" smtClean="0">
                          <a:solidFill>
                            <a:schemeClr val="dk1"/>
                          </a:solidFill>
                          <a:latin typeface="Calibri Light" panose="020F0302020204030204" pitchFamily="34" charset="0"/>
                          <a:ea typeface="+mn-ea"/>
                          <a:cs typeface="+mn-cs"/>
                        </a:rPr>
                        <a:t>Cheaper than cloud storage</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More expensive</a:t>
                      </a:r>
                      <a:r>
                        <a:rPr lang="en-US" sz="2100" baseline="0" dirty="0" smtClean="0">
                          <a:latin typeface="Calibri Light" panose="020F0302020204030204" pitchFamily="34" charset="0"/>
                        </a:rPr>
                        <a:t> than an internal drive of equal capacity</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dirty="0" smtClean="0"/>
              <a:t>Personal Server</a:t>
            </a:r>
          </a:p>
        </p:txBody>
      </p:sp>
      <p:sp>
        <p:nvSpPr>
          <p:cNvPr id="73730" name="Content Placeholder 2"/>
          <p:cNvSpPr>
            <a:spLocks noGrp="1"/>
          </p:cNvSpPr>
          <p:nvPr>
            <p:ph idx="1"/>
          </p:nvPr>
        </p:nvSpPr>
        <p:spPr>
          <a:xfrm>
            <a:off x="4654550" y="1825625"/>
            <a:ext cx="6699250" cy="4351338"/>
          </a:xfrm>
        </p:spPr>
        <p:txBody>
          <a:bodyPr/>
          <a:lstStyle/>
          <a:p>
            <a:pPr marL="0" indent="0">
              <a:buFont typeface="Arial" charset="0"/>
              <a:buNone/>
            </a:pPr>
            <a:r>
              <a:rPr lang="en-US" dirty="0" smtClean="0">
                <a:latin typeface="Calibri Light" pitchFamily="34" charset="0"/>
              </a:rPr>
              <a:t>Hardware and software that provide network service and centralized access to data</a:t>
            </a:r>
          </a:p>
        </p:txBody>
      </p:sp>
      <p:pic>
        <p:nvPicPr>
          <p:cNvPr id="73731" name="Picture 5"/>
          <p:cNvPicPr>
            <a:picLocks noChangeAspect="1"/>
          </p:cNvPicPr>
          <p:nvPr/>
        </p:nvPicPr>
        <p:blipFill>
          <a:blip r:embed="rId3"/>
          <a:srcRect l="53201" t="32941" b="6259"/>
          <a:stretch>
            <a:fillRect/>
          </a:stretch>
        </p:blipFill>
        <p:spPr bwMode="auto">
          <a:xfrm>
            <a:off x="838200" y="1358900"/>
            <a:ext cx="3816350" cy="4957763"/>
          </a:xfrm>
          <a:prstGeom prst="rect">
            <a:avLst/>
          </a:prstGeom>
          <a:noFill/>
          <a:ln w="9525">
            <a:noFill/>
            <a:miter lim="800000"/>
            <a:headEnd/>
            <a:tailEnd/>
          </a:ln>
        </p:spPr>
      </p:pic>
      <p:sp>
        <p:nvSpPr>
          <p:cNvPr id="7" name="Heart 6"/>
          <p:cNvSpPr/>
          <p:nvPr/>
        </p:nvSpPr>
        <p:spPr>
          <a:xfrm>
            <a:off x="2036763" y="2309813"/>
            <a:ext cx="374650" cy="374650"/>
          </a:xfrm>
          <a:prstGeom prst="heart">
            <a:avLst/>
          </a:prstGeom>
          <a:solidFill>
            <a:srgbClr val="FF7C8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dirty="0" smtClean="0"/>
              <a:t>Personal Server: Examples</a:t>
            </a:r>
          </a:p>
        </p:txBody>
      </p:sp>
      <p:sp>
        <p:nvSpPr>
          <p:cNvPr id="74754" name="Content Placeholder 2"/>
          <p:cNvSpPr>
            <a:spLocks noGrp="1"/>
          </p:cNvSpPr>
          <p:nvPr>
            <p:ph idx="1"/>
          </p:nvPr>
        </p:nvSpPr>
        <p:spPr>
          <a:xfrm>
            <a:off x="838200" y="1825625"/>
            <a:ext cx="6759575" cy="4351338"/>
          </a:xfrm>
        </p:spPr>
        <p:txBody>
          <a:bodyPr/>
          <a:lstStyle/>
          <a:p>
            <a:r>
              <a:rPr lang="en-US" dirty="0" smtClean="0">
                <a:latin typeface="Calibri Light" pitchFamily="34" charset="0"/>
              </a:rPr>
              <a:t>Dedicated Server</a:t>
            </a:r>
          </a:p>
          <a:p>
            <a:r>
              <a:rPr lang="en-US" dirty="0" smtClean="0">
                <a:latin typeface="Calibri Light" pitchFamily="34" charset="0"/>
              </a:rPr>
              <a:t>Virtual Private Server (VPS - Hosts data remotely)</a:t>
            </a:r>
          </a:p>
          <a:p>
            <a:r>
              <a:rPr lang="en-US" dirty="0" smtClean="0">
                <a:latin typeface="Calibri Light" pitchFamily="34" charset="0"/>
              </a:rPr>
              <a:t>Embedded Miniserver (ex. Raspberry Pi - Low cost, but slow)</a:t>
            </a:r>
          </a:p>
        </p:txBody>
      </p:sp>
      <p:pic>
        <p:nvPicPr>
          <p:cNvPr id="74755" name="Picture 5"/>
          <p:cNvPicPr>
            <a:picLocks noChangeAspect="1"/>
          </p:cNvPicPr>
          <p:nvPr/>
        </p:nvPicPr>
        <p:blipFill>
          <a:blip r:embed="rId3"/>
          <a:srcRect l="53201" t="32941" b="6259"/>
          <a:stretch>
            <a:fillRect/>
          </a:stretch>
        </p:blipFill>
        <p:spPr bwMode="auto">
          <a:xfrm>
            <a:off x="7212013" y="1371600"/>
            <a:ext cx="3816350" cy="4959350"/>
          </a:xfrm>
          <a:prstGeom prst="rect">
            <a:avLst/>
          </a:prstGeom>
          <a:noFill/>
          <a:ln w="9525">
            <a:noFill/>
            <a:miter lim="800000"/>
            <a:headEnd/>
            <a:tailEnd/>
          </a:ln>
        </p:spPr>
      </p:pic>
      <p:sp>
        <p:nvSpPr>
          <p:cNvPr id="7" name="Heart 6"/>
          <p:cNvSpPr/>
          <p:nvPr/>
        </p:nvSpPr>
        <p:spPr>
          <a:xfrm>
            <a:off x="8408988" y="2324100"/>
            <a:ext cx="374650" cy="373063"/>
          </a:xfrm>
          <a:prstGeom prst="heart">
            <a:avLst/>
          </a:prstGeom>
          <a:solidFill>
            <a:srgbClr val="FF7C8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dirty="0" smtClean="0"/>
              <a:t>Personal Server: Pros and Cons</a:t>
            </a:r>
          </a:p>
        </p:txBody>
      </p:sp>
      <p:sp>
        <p:nvSpPr>
          <p:cNvPr id="75778" name="TextBox 5"/>
          <p:cNvSpPr txBox="1">
            <a:spLocks noChangeArrowheads="1"/>
          </p:cNvSpPr>
          <p:nvPr/>
        </p:nvSpPr>
        <p:spPr bwMode="auto">
          <a:xfrm>
            <a:off x="630238" y="5405438"/>
            <a:ext cx="10515600" cy="831850"/>
          </a:xfrm>
          <a:prstGeom prst="rect">
            <a:avLst/>
          </a:prstGeom>
          <a:noFill/>
          <a:ln w="9525">
            <a:noFill/>
            <a:miter lim="800000"/>
            <a:headEnd/>
            <a:tailEnd/>
          </a:ln>
        </p:spPr>
        <p:txBody>
          <a:bodyPr>
            <a:spAutoFit/>
          </a:bodyPr>
          <a:lstStyle/>
          <a:p>
            <a:pPr algn="ctr"/>
            <a:r>
              <a:rPr lang="en-US" sz="2400" dirty="0">
                <a:latin typeface="Calibri Light" pitchFamily="34" charset="0"/>
              </a:rPr>
              <a:t>Personal Server Pros and Cons: https://citizenweb.is/guide/srv/1-why</a:t>
            </a:r>
          </a:p>
          <a:p>
            <a:pPr algn="ctr"/>
            <a:r>
              <a:rPr lang="en-US" sz="2400" dirty="0">
                <a:latin typeface="Calibri Light" pitchFamily="34" charset="0"/>
              </a:rPr>
              <a:t>PersonalServer.com: https://www.personalserver.com/web/en/home</a:t>
            </a:r>
          </a:p>
        </p:txBody>
      </p:sp>
      <p:graphicFrame>
        <p:nvGraphicFramePr>
          <p:cNvPr id="7" name="Content Placeholder 4"/>
          <p:cNvGraphicFramePr>
            <a:graphicFrameLocks/>
          </p:cNvGraphicFramePr>
          <p:nvPr/>
        </p:nvGraphicFramePr>
        <p:xfrm>
          <a:off x="984250" y="1690688"/>
          <a:ext cx="10140026" cy="3477058"/>
        </p:xfrm>
        <a:graphic>
          <a:graphicData uri="http://schemas.openxmlformats.org/drawingml/2006/table">
            <a:tbl>
              <a:tblPr firstRow="1" bandRow="1">
                <a:tableStyleId>{1FECB4D8-DB02-4DC6-A0A2-4F2EBAE1DC90}</a:tableStyleId>
              </a:tblPr>
              <a:tblGrid>
                <a:gridCol w="5070013"/>
                <a:gridCol w="5070013"/>
              </a:tblGrid>
              <a:tr h="576153">
                <a:tc>
                  <a:txBody>
                    <a:bodyPr/>
                    <a:lstStyle/>
                    <a:p>
                      <a:r>
                        <a:rPr lang="en-US" sz="2100" dirty="0" smtClean="0">
                          <a:solidFill>
                            <a:schemeClr val="tx1"/>
                          </a:solidFill>
                          <a:latin typeface="Calibri Light" panose="020F0302020204030204" pitchFamily="34" charset="0"/>
                        </a:rPr>
                        <a:t>Pros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tx1"/>
                          </a:solidFill>
                          <a:latin typeface="Calibri Light" panose="020F0302020204030204" pitchFamily="34" charset="0"/>
                        </a:rPr>
                        <a:t>Cons</a:t>
                      </a:r>
                      <a:endParaRPr lang="en-US" sz="2100" dirty="0">
                        <a:solidFill>
                          <a:schemeClr val="tx1"/>
                        </a:solidFill>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A0E4"/>
                    </a:solidFill>
                  </a:tcPr>
                </a:tc>
              </a:tr>
              <a:tr h="1006028">
                <a:tc>
                  <a:txBody>
                    <a:bodyPr/>
                    <a:lstStyle/>
                    <a:p>
                      <a:r>
                        <a:rPr lang="en-US" sz="2100" dirty="0" smtClean="0">
                          <a:latin typeface="Calibri Light" panose="020F0302020204030204" pitchFamily="34" charset="0"/>
                        </a:rPr>
                        <a:t>Privacy and</a:t>
                      </a:r>
                      <a:r>
                        <a:rPr lang="en-US" sz="2100" baseline="0" dirty="0" smtClean="0">
                          <a:latin typeface="Calibri Light" panose="020F0302020204030204" pitchFamily="34" charset="0"/>
                        </a:rPr>
                        <a:t> security</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Upfront cost</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888849">
                <a:tc>
                  <a:txBody>
                    <a:bodyPr/>
                    <a:lstStyle/>
                    <a:p>
                      <a:r>
                        <a:rPr lang="en-US" sz="2100" kern="1200" dirty="0" smtClean="0">
                          <a:solidFill>
                            <a:schemeClr val="dk1"/>
                          </a:solidFill>
                          <a:latin typeface="Calibri Light" panose="020F0302020204030204" pitchFamily="34" charset="0"/>
                          <a:ea typeface="+mn-ea"/>
                          <a:cs typeface="+mn-cs"/>
                        </a:rPr>
                        <a:t>Centralized storage for all devices</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6"/>
                    </a:solidFill>
                  </a:tcPr>
                </a:tc>
                <a:tc>
                  <a:txBody>
                    <a:bodyPr/>
                    <a:lstStyle/>
                    <a:p>
                      <a:r>
                        <a:rPr lang="en-US" sz="2100" dirty="0" smtClean="0">
                          <a:latin typeface="Calibri Light" panose="020F0302020204030204" pitchFamily="34" charset="0"/>
                        </a:rPr>
                        <a:t>Must manage software and security</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r h="1006028">
                <a:tc>
                  <a:txBody>
                    <a:bodyPr/>
                    <a:lstStyle/>
                    <a:p>
                      <a:r>
                        <a:rPr lang="en-US" sz="2100" kern="1200" dirty="0" smtClean="0">
                          <a:solidFill>
                            <a:schemeClr val="dk1"/>
                          </a:solidFill>
                          <a:latin typeface="Calibri Light" panose="020F0302020204030204" pitchFamily="34" charset="0"/>
                          <a:ea typeface="+mn-ea"/>
                          <a:cs typeface="+mn-cs"/>
                        </a:rPr>
                        <a:t>Access files remotely</a:t>
                      </a:r>
                      <a:endParaRPr lang="en-US" sz="2100" kern="1200" dirty="0">
                        <a:solidFill>
                          <a:schemeClr val="dk1"/>
                        </a:solidFill>
                        <a:latin typeface="Calibri Light" panose="020F0302020204030204" pitchFamily="34" charset="0"/>
                        <a:ea typeface="+mn-ea"/>
                        <a:cs typeface="+mn-cs"/>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Calibri Light" panose="020F0302020204030204" pitchFamily="34" charset="0"/>
                        </a:rPr>
                        <a:t>Maintenance: power outages and damage</a:t>
                      </a:r>
                      <a:endParaRPr lang="en-US" sz="2100" dirty="0">
                        <a:latin typeface="Calibri Light" panose="020F0302020204030204" pitchFamily="34" charset="0"/>
                      </a:endParaRPr>
                    </a:p>
                  </a:txBody>
                  <a:tcPr marL="108903" marR="108903" marT="54452" marB="54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8F4"/>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078BA"/>
        </a:solid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dirty="0" smtClean="0"/>
              <a:t>Part VII:</a:t>
            </a:r>
          </a:p>
        </p:txBody>
      </p:sp>
      <p:sp>
        <p:nvSpPr>
          <p:cNvPr id="76803" name="Text Placeholder 2"/>
          <p:cNvSpPr>
            <a:spLocks noGrp="1"/>
          </p:cNvSpPr>
          <p:nvPr>
            <p:ph type="body" idx="1"/>
          </p:nvPr>
        </p:nvSpPr>
        <p:spPr/>
        <p:txBody>
          <a:bodyPr/>
          <a:lstStyle/>
          <a:p>
            <a:r>
              <a:rPr lang="en-US" sz="4000" dirty="0" smtClean="0">
                <a:solidFill>
                  <a:schemeClr val="tx1"/>
                </a:solidFill>
                <a:latin typeface="Calibri Light" pitchFamily="34" charset="0"/>
              </a:rPr>
              <a:t>Best Practices for Access and Ongoing Management of Personal Digital Records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Part I:</a:t>
            </a:r>
          </a:p>
        </p:txBody>
      </p:sp>
      <p:sp>
        <p:nvSpPr>
          <p:cNvPr id="17411" name="Text Placeholder 2"/>
          <p:cNvSpPr>
            <a:spLocks noGrp="1"/>
          </p:cNvSpPr>
          <p:nvPr>
            <p:ph type="body" idx="1"/>
          </p:nvPr>
        </p:nvSpPr>
        <p:spPr/>
        <p:txBody>
          <a:bodyPr/>
          <a:lstStyle/>
          <a:p>
            <a:r>
              <a:rPr lang="en-US" sz="3800" dirty="0" smtClean="0">
                <a:solidFill>
                  <a:schemeClr val="tx1"/>
                </a:solidFill>
                <a:latin typeface="Calibri Light" pitchFamily="34" charset="0"/>
              </a:rPr>
              <a:t>The What and the Why of Personal Digital Archiving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smtClean="0"/>
              <a:t>Lifecycle of Digital Stewardship</a:t>
            </a:r>
          </a:p>
        </p:txBody>
      </p:sp>
      <p:pic>
        <p:nvPicPr>
          <p:cNvPr id="77826" name="Shape 248"/>
          <p:cNvPicPr preferRelativeResize="0">
            <a:picLocks noChangeAspect="1" noChangeArrowheads="1"/>
          </p:cNvPicPr>
          <p:nvPr/>
        </p:nvPicPr>
        <p:blipFill>
          <a:blip r:embed="rId3"/>
          <a:srcRect l="15121" t="5777" r="17514" b="6146"/>
          <a:stretch>
            <a:fillRect/>
          </a:stretch>
        </p:blipFill>
        <p:spPr bwMode="auto">
          <a:xfrm>
            <a:off x="2552700" y="1431925"/>
            <a:ext cx="6900863" cy="5075238"/>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9129713" y="1651000"/>
            <a:ext cx="931862" cy="815975"/>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9693275" y="2633663"/>
            <a:ext cx="1474788" cy="1255712"/>
          </a:xfrm>
          <a:prstGeom prst="rect">
            <a:avLst/>
          </a:prstGeom>
          <a:noFill/>
          <a:ln w="9525">
            <a:noFill/>
            <a:miter lim="800000"/>
            <a:headEnd/>
            <a:tailEnd/>
          </a:ln>
        </p:spPr>
      </p:pic>
      <p:pic>
        <p:nvPicPr>
          <p:cNvPr id="9" name="Picture 8"/>
          <p:cNvPicPr>
            <a:picLocks noChangeAspect="1"/>
          </p:cNvPicPr>
          <p:nvPr/>
        </p:nvPicPr>
        <p:blipFill>
          <a:blip r:embed="rId6"/>
          <a:srcRect/>
          <a:stretch>
            <a:fillRect/>
          </a:stretch>
        </p:blipFill>
        <p:spPr bwMode="auto">
          <a:xfrm>
            <a:off x="9513888" y="5357813"/>
            <a:ext cx="1647825" cy="1412875"/>
          </a:xfrm>
          <a:prstGeom prst="rect">
            <a:avLst/>
          </a:prstGeom>
          <a:noFill/>
          <a:ln w="9525">
            <a:noFill/>
            <a:miter lim="800000"/>
            <a:headEnd/>
            <a:tailEnd/>
          </a:ln>
        </p:spPr>
      </p:pic>
      <p:pic>
        <p:nvPicPr>
          <p:cNvPr id="18" name="Picture 17"/>
          <p:cNvPicPr>
            <a:picLocks noChangeAspect="1"/>
          </p:cNvPicPr>
          <p:nvPr/>
        </p:nvPicPr>
        <p:blipFill>
          <a:blip r:embed="rId7"/>
          <a:srcRect/>
          <a:stretch>
            <a:fillRect/>
          </a:stretch>
        </p:blipFill>
        <p:spPr bwMode="auto">
          <a:xfrm>
            <a:off x="9398000" y="4175125"/>
            <a:ext cx="947738" cy="1084263"/>
          </a:xfrm>
          <a:prstGeom prst="rect">
            <a:avLst/>
          </a:prstGeom>
          <a:noFill/>
          <a:ln w="9525">
            <a:noFill/>
            <a:miter lim="800000"/>
            <a:headEnd/>
            <a:tailEnd/>
          </a:ln>
        </p:spPr>
      </p:pic>
      <p:pic>
        <p:nvPicPr>
          <p:cNvPr id="20" name="Picture 19"/>
          <p:cNvPicPr>
            <a:picLocks noChangeAspect="1"/>
          </p:cNvPicPr>
          <p:nvPr/>
        </p:nvPicPr>
        <p:blipFill>
          <a:blip r:embed="rId8"/>
          <a:srcRect/>
          <a:stretch>
            <a:fillRect/>
          </a:stretch>
        </p:blipFill>
        <p:spPr bwMode="auto">
          <a:xfrm>
            <a:off x="7758839" y="1172301"/>
            <a:ext cx="1036637" cy="1230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dirty="0" smtClean="0"/>
              <a:t>Store to Preserve</a:t>
            </a:r>
          </a:p>
        </p:txBody>
      </p:sp>
      <p:pic>
        <p:nvPicPr>
          <p:cNvPr id="79874" name="Shape 256"/>
          <p:cNvPicPr preferRelativeResize="0">
            <a:picLocks noChangeAspect="1" noChangeArrowheads="1"/>
          </p:cNvPicPr>
          <p:nvPr/>
        </p:nvPicPr>
        <p:blipFill>
          <a:blip r:embed="rId3"/>
          <a:srcRect t="13457" b="49466"/>
          <a:stretch>
            <a:fillRect/>
          </a:stretch>
        </p:blipFill>
        <p:spPr bwMode="auto">
          <a:xfrm>
            <a:off x="838200" y="2576513"/>
            <a:ext cx="10869613" cy="2563812"/>
          </a:xfrm>
          <a:prstGeom prst="rect">
            <a:avLst/>
          </a:prstGeom>
          <a:noFill/>
          <a:ln w="9525">
            <a:noFill/>
            <a:miter lim="800000"/>
            <a:headEnd/>
            <a:tailEnd/>
          </a:ln>
        </p:spPr>
      </p:pic>
      <p:sp>
        <p:nvSpPr>
          <p:cNvPr id="79875" name="TextBox 8"/>
          <p:cNvSpPr txBox="1">
            <a:spLocks noChangeArrowheads="1"/>
          </p:cNvSpPr>
          <p:nvPr/>
        </p:nvSpPr>
        <p:spPr bwMode="auto">
          <a:xfrm>
            <a:off x="838200" y="1468438"/>
            <a:ext cx="10369550" cy="892175"/>
          </a:xfrm>
          <a:prstGeom prst="rect">
            <a:avLst/>
          </a:prstGeom>
          <a:noFill/>
          <a:ln w="9525">
            <a:noFill/>
            <a:miter lim="800000"/>
            <a:headEnd/>
            <a:tailEnd/>
          </a:ln>
        </p:spPr>
        <p:txBody>
          <a:bodyPr>
            <a:spAutoFit/>
          </a:bodyPr>
          <a:lstStyle/>
          <a:p>
            <a:r>
              <a:rPr lang="it-IT" sz="2600">
                <a:latin typeface="Calibri Light" pitchFamily="34" charset="0"/>
              </a:rPr>
              <a:t>Archivematica Format Policies: https://www.archivematica.org/wiki/Format_policies</a:t>
            </a:r>
            <a:endParaRPr lang="en-US" sz="2600" dirty="0">
              <a:latin typeface="Calibri Light" pitchFamily="34" charset="0"/>
            </a:endParaRPr>
          </a:p>
        </p:txBody>
      </p:sp>
      <p:sp>
        <p:nvSpPr>
          <p:cNvPr id="79876" name="TextBox 9"/>
          <p:cNvSpPr txBox="1">
            <a:spLocks noChangeArrowheads="1"/>
          </p:cNvSpPr>
          <p:nvPr/>
        </p:nvSpPr>
        <p:spPr bwMode="auto">
          <a:xfrm>
            <a:off x="838200" y="5402263"/>
            <a:ext cx="10369550" cy="893762"/>
          </a:xfrm>
          <a:prstGeom prst="rect">
            <a:avLst/>
          </a:prstGeom>
          <a:noFill/>
          <a:ln w="9525">
            <a:noFill/>
            <a:miter lim="800000"/>
            <a:headEnd/>
            <a:tailEnd/>
          </a:ln>
        </p:spPr>
        <p:txBody>
          <a:bodyPr>
            <a:spAutoFit/>
          </a:bodyPr>
          <a:lstStyle/>
          <a:p>
            <a:r>
              <a:rPr lang="en-US" sz="2600" dirty="0">
                <a:latin typeface="Calibri Light" pitchFamily="34" charset="0"/>
              </a:rPr>
              <a:t>Library of Congress Recommended Format Specifications: http://www.loc.gov/preservation/resources/rfs/</a:t>
            </a:r>
          </a:p>
        </p:txBody>
      </p:sp>
      <p:pic>
        <p:nvPicPr>
          <p:cNvPr id="79877" name="Picture 10"/>
          <p:cNvPicPr>
            <a:picLocks noChangeAspect="1"/>
          </p:cNvPicPr>
          <p:nvPr/>
        </p:nvPicPr>
        <p:blipFill>
          <a:blip r:embed="rId4"/>
          <a:srcRect/>
          <a:stretch>
            <a:fillRect/>
          </a:stretch>
        </p:blipFill>
        <p:spPr bwMode="auto">
          <a:xfrm>
            <a:off x="9223375" y="762000"/>
            <a:ext cx="1647825" cy="141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dirty="0" smtClean="0"/>
              <a:t>Lifecycle of Digital Stewardship</a:t>
            </a:r>
          </a:p>
        </p:txBody>
      </p:sp>
      <p:pic>
        <p:nvPicPr>
          <p:cNvPr id="81922" name="Shape 248"/>
          <p:cNvPicPr preferRelativeResize="0">
            <a:picLocks noChangeAspect="1" noChangeArrowheads="1"/>
          </p:cNvPicPr>
          <p:nvPr/>
        </p:nvPicPr>
        <p:blipFill>
          <a:blip r:embed="rId3"/>
          <a:srcRect l="15121" t="5777" r="17514" b="6146"/>
          <a:stretch>
            <a:fillRect/>
          </a:stretch>
        </p:blipFill>
        <p:spPr bwMode="auto">
          <a:xfrm>
            <a:off x="2552700" y="1431925"/>
            <a:ext cx="6900863" cy="5075238"/>
          </a:xfrm>
          <a:prstGeom prst="rect">
            <a:avLst/>
          </a:prstGeom>
          <a:noFill/>
          <a:ln w="9525">
            <a:noFill/>
            <a:miter lim="800000"/>
            <a:headEnd/>
            <a:tailEnd/>
          </a:ln>
        </p:spPr>
      </p:pic>
      <p:pic>
        <p:nvPicPr>
          <p:cNvPr id="3" name="Picture 2"/>
          <p:cNvPicPr>
            <a:picLocks noChangeAspect="1"/>
          </p:cNvPicPr>
          <p:nvPr/>
        </p:nvPicPr>
        <p:blipFill>
          <a:blip r:embed="rId4"/>
          <a:srcRect/>
          <a:stretch>
            <a:fillRect/>
          </a:stretch>
        </p:blipFill>
        <p:spPr bwMode="auto">
          <a:xfrm>
            <a:off x="446088" y="3324225"/>
            <a:ext cx="1130300" cy="1128713"/>
          </a:xfrm>
          <a:prstGeom prst="rect">
            <a:avLst/>
          </a:prstGeom>
          <a:noFill/>
          <a:ln w="9525">
            <a:noFill/>
            <a:miter lim="800000"/>
            <a:headEnd/>
            <a:tailEnd/>
          </a:ln>
        </p:spPr>
      </p:pic>
      <p:pic>
        <p:nvPicPr>
          <p:cNvPr id="81924" name="Picture 4"/>
          <p:cNvPicPr>
            <a:picLocks noChangeAspect="1"/>
          </p:cNvPicPr>
          <p:nvPr/>
        </p:nvPicPr>
        <p:blipFill>
          <a:blip r:embed="rId5"/>
          <a:srcRect/>
          <a:stretch>
            <a:fillRect/>
          </a:stretch>
        </p:blipFill>
        <p:spPr bwMode="auto">
          <a:xfrm>
            <a:off x="9129713" y="1651000"/>
            <a:ext cx="931862" cy="815975"/>
          </a:xfrm>
          <a:prstGeom prst="rect">
            <a:avLst/>
          </a:prstGeom>
          <a:noFill/>
          <a:ln w="9525">
            <a:noFill/>
            <a:miter lim="800000"/>
            <a:headEnd/>
            <a:tailEnd/>
          </a:ln>
        </p:spPr>
      </p:pic>
      <p:pic>
        <p:nvPicPr>
          <p:cNvPr id="81925" name="Picture 5"/>
          <p:cNvPicPr>
            <a:picLocks noChangeAspect="1"/>
          </p:cNvPicPr>
          <p:nvPr/>
        </p:nvPicPr>
        <p:blipFill>
          <a:blip r:embed="rId6"/>
          <a:srcRect/>
          <a:stretch>
            <a:fillRect/>
          </a:stretch>
        </p:blipFill>
        <p:spPr bwMode="auto">
          <a:xfrm>
            <a:off x="9693275" y="2633663"/>
            <a:ext cx="1474788" cy="1255712"/>
          </a:xfrm>
          <a:prstGeom prst="rect">
            <a:avLst/>
          </a:prstGeom>
          <a:noFill/>
          <a:ln w="9525">
            <a:noFill/>
            <a:miter lim="800000"/>
            <a:headEnd/>
            <a:tailEnd/>
          </a:ln>
        </p:spPr>
      </p:pic>
      <p:pic>
        <p:nvPicPr>
          <p:cNvPr id="81926" name="Picture 6"/>
          <p:cNvPicPr>
            <a:picLocks noChangeAspect="1"/>
          </p:cNvPicPr>
          <p:nvPr/>
        </p:nvPicPr>
        <p:blipFill>
          <a:blip r:embed="rId7"/>
          <a:srcRect/>
          <a:stretch>
            <a:fillRect/>
          </a:stretch>
        </p:blipFill>
        <p:spPr bwMode="auto">
          <a:xfrm>
            <a:off x="9513888" y="5357813"/>
            <a:ext cx="1647825" cy="1412875"/>
          </a:xfrm>
          <a:prstGeom prst="rect">
            <a:avLst/>
          </a:prstGeom>
          <a:noFill/>
          <a:ln w="9525">
            <a:noFill/>
            <a:miter lim="800000"/>
            <a:headEnd/>
            <a:tailEnd/>
          </a:ln>
        </p:spPr>
      </p:pic>
      <p:pic>
        <p:nvPicPr>
          <p:cNvPr id="9" name="Picture 8"/>
          <p:cNvPicPr>
            <a:picLocks noChangeAspect="1"/>
          </p:cNvPicPr>
          <p:nvPr/>
        </p:nvPicPr>
        <p:blipFill>
          <a:blip r:embed="rId8"/>
          <a:srcRect/>
          <a:stretch>
            <a:fillRect/>
          </a:stretch>
        </p:blipFill>
        <p:spPr bwMode="auto">
          <a:xfrm>
            <a:off x="1019175" y="1309688"/>
            <a:ext cx="2581275" cy="1885950"/>
          </a:xfrm>
          <a:prstGeom prst="rect">
            <a:avLst/>
          </a:prstGeom>
          <a:noFill/>
          <a:ln w="9525">
            <a:noFill/>
            <a:miter lim="800000"/>
            <a:headEnd/>
            <a:tailEnd/>
          </a:ln>
        </p:spPr>
      </p:pic>
      <p:pic>
        <p:nvPicPr>
          <p:cNvPr id="8" name="Picture 7"/>
          <p:cNvPicPr>
            <a:picLocks noChangeAspect="1"/>
          </p:cNvPicPr>
          <p:nvPr/>
        </p:nvPicPr>
        <p:blipFill>
          <a:blip r:embed="rId9"/>
          <a:srcRect/>
          <a:stretch>
            <a:fillRect/>
          </a:stretch>
        </p:blipFill>
        <p:spPr bwMode="auto">
          <a:xfrm>
            <a:off x="2176463" y="5435600"/>
            <a:ext cx="866775" cy="1357313"/>
          </a:xfrm>
          <a:prstGeom prst="rect">
            <a:avLst/>
          </a:prstGeom>
          <a:noFill/>
          <a:ln w="9525">
            <a:noFill/>
            <a:miter lim="800000"/>
            <a:headEnd/>
            <a:tailEnd/>
          </a:ln>
        </p:spPr>
      </p:pic>
      <p:grpSp>
        <p:nvGrpSpPr>
          <p:cNvPr id="19" name="Group 18"/>
          <p:cNvGrpSpPr>
            <a:grpSpLocks/>
          </p:cNvGrpSpPr>
          <p:nvPr/>
        </p:nvGrpSpPr>
        <p:grpSpPr bwMode="auto">
          <a:xfrm>
            <a:off x="555625" y="4979988"/>
            <a:ext cx="1163638" cy="1131887"/>
            <a:chOff x="556038" y="4980104"/>
            <a:chExt cx="1162590" cy="1132400"/>
          </a:xfrm>
        </p:grpSpPr>
        <p:pic>
          <p:nvPicPr>
            <p:cNvPr id="81937" name="Picture 9"/>
            <p:cNvPicPr>
              <a:picLocks noChangeAspect="1"/>
            </p:cNvPicPr>
            <p:nvPr/>
          </p:nvPicPr>
          <p:blipFill>
            <a:blip r:embed="rId10"/>
            <a:srcRect/>
            <a:stretch>
              <a:fillRect/>
            </a:stretch>
          </p:blipFill>
          <p:spPr bwMode="auto">
            <a:xfrm>
              <a:off x="646606" y="5061574"/>
              <a:ext cx="1014623" cy="922384"/>
            </a:xfrm>
            <a:prstGeom prst="rect">
              <a:avLst/>
            </a:prstGeom>
            <a:noFill/>
            <a:ln w="9525">
              <a:noFill/>
              <a:miter lim="800000"/>
              <a:headEnd/>
              <a:tailEnd/>
            </a:ln>
          </p:spPr>
        </p:pic>
        <p:sp>
          <p:nvSpPr>
            <p:cNvPr id="11" name="&quot;No&quot; Symbol 10"/>
            <p:cNvSpPr/>
            <p:nvPr/>
          </p:nvSpPr>
          <p:spPr>
            <a:xfrm>
              <a:off x="556038" y="4980104"/>
              <a:ext cx="1162590" cy="1132400"/>
            </a:xfrm>
            <a:prstGeom prst="noSmoking">
              <a:avLst>
                <a:gd name="adj" fmla="val 67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grpSp>
        <p:nvGrpSpPr>
          <p:cNvPr id="20" name="Group 19"/>
          <p:cNvGrpSpPr>
            <a:grpSpLocks/>
          </p:cNvGrpSpPr>
          <p:nvPr/>
        </p:nvGrpSpPr>
        <p:grpSpPr bwMode="auto">
          <a:xfrm>
            <a:off x="1722438" y="4241800"/>
            <a:ext cx="979487" cy="990600"/>
            <a:chOff x="1722763" y="4241985"/>
            <a:chExt cx="979051" cy="990490"/>
          </a:xfrm>
        </p:grpSpPr>
        <p:pic>
          <p:nvPicPr>
            <p:cNvPr id="81935" name="Picture 11"/>
            <p:cNvPicPr>
              <a:picLocks noChangeAspect="1"/>
            </p:cNvPicPr>
            <p:nvPr/>
          </p:nvPicPr>
          <p:blipFill>
            <a:blip r:embed="rId11"/>
            <a:srcRect/>
            <a:stretch>
              <a:fillRect/>
            </a:stretch>
          </p:blipFill>
          <p:spPr bwMode="auto">
            <a:xfrm>
              <a:off x="1875282" y="4353303"/>
              <a:ext cx="826532" cy="879172"/>
            </a:xfrm>
            <a:prstGeom prst="rect">
              <a:avLst/>
            </a:prstGeom>
            <a:noFill/>
            <a:ln w="9525">
              <a:noFill/>
              <a:miter lim="800000"/>
              <a:headEnd/>
              <a:tailEnd/>
            </a:ln>
          </p:spPr>
        </p:pic>
        <p:sp>
          <p:nvSpPr>
            <p:cNvPr id="13" name="&quot;No&quot; Symbol 12"/>
            <p:cNvSpPr/>
            <p:nvPr/>
          </p:nvSpPr>
          <p:spPr>
            <a:xfrm>
              <a:off x="1722763" y="4241985"/>
              <a:ext cx="975877" cy="979379"/>
            </a:xfrm>
            <a:prstGeom prst="noSmoking">
              <a:avLst>
                <a:gd name="adj" fmla="val 67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pic>
        <p:nvPicPr>
          <p:cNvPr id="81931" name="Picture 13"/>
          <p:cNvPicPr>
            <a:picLocks noChangeAspect="1"/>
          </p:cNvPicPr>
          <p:nvPr/>
        </p:nvPicPr>
        <p:blipFill>
          <a:blip r:embed="rId12"/>
          <a:srcRect/>
          <a:stretch>
            <a:fillRect/>
          </a:stretch>
        </p:blipFill>
        <p:spPr bwMode="auto">
          <a:xfrm>
            <a:off x="9398000" y="4175125"/>
            <a:ext cx="947738" cy="1084263"/>
          </a:xfrm>
          <a:prstGeom prst="rect">
            <a:avLst/>
          </a:prstGeom>
          <a:noFill/>
          <a:ln w="9525">
            <a:noFill/>
            <a:miter lim="800000"/>
            <a:headEnd/>
            <a:tailEnd/>
          </a:ln>
        </p:spPr>
      </p:pic>
      <p:pic>
        <p:nvPicPr>
          <p:cNvPr id="15" name="Picture 14"/>
          <p:cNvPicPr>
            <a:picLocks noChangeAspect="1"/>
          </p:cNvPicPr>
          <p:nvPr/>
        </p:nvPicPr>
        <p:blipFill>
          <a:blip r:embed="rId13"/>
          <a:srcRect/>
          <a:stretch>
            <a:fillRect/>
          </a:stretch>
        </p:blipFill>
        <p:spPr bwMode="auto">
          <a:xfrm>
            <a:off x="5337175" y="3255963"/>
            <a:ext cx="1277938" cy="1277937"/>
          </a:xfrm>
          <a:prstGeom prst="rect">
            <a:avLst/>
          </a:prstGeom>
          <a:noFill/>
          <a:ln w="9525">
            <a:noFill/>
            <a:miter lim="800000"/>
            <a:headEnd/>
            <a:tailEnd/>
          </a:ln>
        </p:spPr>
      </p:pic>
      <p:pic>
        <p:nvPicPr>
          <p:cNvPr id="81933" name="Picture 17"/>
          <p:cNvPicPr>
            <a:picLocks noChangeAspect="1"/>
          </p:cNvPicPr>
          <p:nvPr/>
        </p:nvPicPr>
        <p:blipFill>
          <a:blip r:embed="rId14"/>
          <a:srcRect/>
          <a:stretch>
            <a:fillRect/>
          </a:stretch>
        </p:blipFill>
        <p:spPr bwMode="auto">
          <a:xfrm>
            <a:off x="7732713" y="1146175"/>
            <a:ext cx="1036637" cy="1230313"/>
          </a:xfrm>
          <a:prstGeom prst="rect">
            <a:avLst/>
          </a:prstGeom>
          <a:noFill/>
          <a:ln w="9525">
            <a:noFill/>
            <a:miter lim="800000"/>
            <a:headEnd/>
            <a:tailEnd/>
          </a:ln>
        </p:spPr>
      </p:pic>
      <p:sp>
        <p:nvSpPr>
          <p:cNvPr id="26" name="Down Arrow 25"/>
          <p:cNvSpPr/>
          <p:nvPr/>
        </p:nvSpPr>
        <p:spPr>
          <a:xfrm rot="19124561">
            <a:off x="7370763" y="2130425"/>
            <a:ext cx="682625" cy="1006475"/>
          </a:xfrm>
          <a:prstGeom prst="downArrow">
            <a:avLst>
              <a:gd name="adj1" fmla="val 25242"/>
              <a:gd name="adj2" fmla="val 49282"/>
            </a:avLst>
          </a:prstGeom>
          <a:solidFill>
            <a:srgbClr val="FFE3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EA27C"/>
        </a:solid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smtClean="0"/>
              <a:t>Part VIII:</a:t>
            </a:r>
          </a:p>
        </p:txBody>
      </p:sp>
      <p:sp>
        <p:nvSpPr>
          <p:cNvPr id="83971" name="Text Placeholder 2"/>
          <p:cNvSpPr>
            <a:spLocks noGrp="1"/>
          </p:cNvSpPr>
          <p:nvPr>
            <p:ph type="body" idx="1"/>
          </p:nvPr>
        </p:nvSpPr>
        <p:spPr/>
        <p:txBody>
          <a:bodyPr/>
          <a:lstStyle/>
          <a:p>
            <a:r>
              <a:rPr lang="en-US" sz="4000" dirty="0" smtClean="0">
                <a:solidFill>
                  <a:schemeClr val="tx1"/>
                </a:solidFill>
                <a:latin typeface="Calibri Light" pitchFamily="34" charset="0"/>
              </a:rPr>
              <a:t>Best Practices for the Digital Afterlife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dirty="0" smtClean="0"/>
              <a:t>What to Consider When Giving Personal Digital Records to Family/Heirs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anose="020B0604020202020204" pitchFamily="34" charset="0"/>
              <a:buChar char="•"/>
              <a:defRPr/>
            </a:pPr>
            <a:r>
              <a:rPr lang="en-US" dirty="0">
                <a:latin typeface="Calibri Light" panose="020F0302020204030204" pitchFamily="34" charset="0"/>
              </a:rPr>
              <a:t>Create a summary description of the files</a:t>
            </a:r>
          </a:p>
          <a:p>
            <a:pPr fontAlgn="auto">
              <a:spcAft>
                <a:spcPts val="0"/>
              </a:spcAft>
              <a:buFont typeface="Arial" panose="020B0604020202020204" pitchFamily="34" charset="0"/>
              <a:buChar char="•"/>
              <a:defRPr/>
            </a:pPr>
            <a:r>
              <a:rPr lang="en-US" dirty="0">
                <a:latin typeface="Calibri Light" panose="020F0302020204030204" pitchFamily="34" charset="0"/>
              </a:rPr>
              <a:t>Create intelligent file names that include date, location, </a:t>
            </a:r>
            <a:r>
              <a:rPr lang="en-US" dirty="0" smtClean="0">
                <a:latin typeface="Calibri Light" panose="020F0302020204030204" pitchFamily="34" charset="0"/>
              </a:rPr>
              <a:t>and </a:t>
            </a:r>
            <a:r>
              <a:rPr lang="en-US" dirty="0">
                <a:latin typeface="Calibri Light" panose="020F0302020204030204" pitchFamily="34" charset="0"/>
              </a:rPr>
              <a:t>context</a:t>
            </a:r>
          </a:p>
          <a:p>
            <a:pPr fontAlgn="auto">
              <a:spcAft>
                <a:spcPts val="0"/>
              </a:spcAft>
              <a:buFont typeface="Arial" panose="020B0604020202020204" pitchFamily="34" charset="0"/>
              <a:buChar char="•"/>
              <a:defRPr/>
            </a:pPr>
            <a:r>
              <a:rPr lang="en-US" dirty="0">
                <a:latin typeface="Calibri Light" panose="020F0302020204030204" pitchFamily="34" charset="0"/>
              </a:rPr>
              <a:t>Use </a:t>
            </a:r>
            <a:r>
              <a:rPr lang="en-US" dirty="0" smtClean="0">
                <a:latin typeface="Calibri Light" panose="020F0302020204030204" pitchFamily="34" charset="0"/>
              </a:rPr>
              <a:t>open formats </a:t>
            </a:r>
            <a:r>
              <a:rPr lang="en-US" dirty="0">
                <a:latin typeface="Calibri Light" panose="020F0302020204030204" pitchFamily="34" charset="0"/>
              </a:rPr>
              <a:t>(PDF, TIFF, JPEG)</a:t>
            </a:r>
          </a:p>
          <a:p>
            <a:pPr fontAlgn="auto">
              <a:spcAft>
                <a:spcPts val="0"/>
              </a:spcAft>
              <a:buFont typeface="Arial" panose="020B0604020202020204" pitchFamily="34" charset="0"/>
              <a:buChar char="•"/>
              <a:defRPr/>
            </a:pPr>
            <a:r>
              <a:rPr lang="en-US" dirty="0">
                <a:latin typeface="Calibri Light" panose="020F0302020204030204" pitchFamily="34" charset="0"/>
              </a:rPr>
              <a:t>Provide 2 copies in 2 different formats that can be maintained in 2 separate locations</a:t>
            </a:r>
          </a:p>
          <a:p>
            <a:pPr fontAlgn="auto">
              <a:spcAft>
                <a:spcPts val="0"/>
              </a:spcAft>
              <a:buFont typeface="Arial" panose="020B0604020202020204" pitchFamily="34" charset="0"/>
              <a:buChar char="•"/>
              <a:defRPr/>
            </a:pPr>
            <a:r>
              <a:rPr lang="en-US" dirty="0">
                <a:latin typeface="Calibri Light" panose="020F0302020204030204" pitchFamily="34" charset="0"/>
              </a:rPr>
              <a:t>Keep in stable and moderate temperatures</a:t>
            </a:r>
          </a:p>
          <a:p>
            <a:pPr fontAlgn="auto">
              <a:spcAft>
                <a:spcPts val="0"/>
              </a:spcAft>
              <a:buFont typeface="Arial" panose="020B0604020202020204" pitchFamily="34" charset="0"/>
              <a:buChar char="•"/>
              <a:defRPr/>
            </a:pPr>
            <a:r>
              <a:rPr lang="en-US" dirty="0">
                <a:latin typeface="Calibri Light" panose="020F0302020204030204" pitchFamily="34" charset="0"/>
              </a:rPr>
              <a:t>Create new media copies every 5 years to prevent data loss </a:t>
            </a:r>
          </a:p>
          <a:p>
            <a:pPr fontAlgn="auto">
              <a:spcAft>
                <a:spcPts val="0"/>
              </a:spcAft>
              <a:buFont typeface="Arial" panose="020B0604020202020204" pitchFamily="34" charset="0"/>
              <a:buChar char="•"/>
              <a:defRPr/>
            </a:pPr>
            <a:r>
              <a:rPr lang="en-US" dirty="0">
                <a:latin typeface="Calibri Light" panose="020F0302020204030204" pitchFamily="34" charset="0"/>
              </a:rPr>
              <a:t>Pass along digital passwords</a:t>
            </a:r>
          </a:p>
          <a:p>
            <a:pPr marL="0" indent="0" fontAlgn="auto">
              <a:spcAft>
                <a:spcPts val="0"/>
              </a:spcAft>
              <a:buFont typeface="Arial" panose="020B0604020202020204" pitchFamily="34" charset="0"/>
              <a:buNone/>
              <a:defRPr/>
            </a:pPr>
            <a:endParaRPr lang="en-US" dirty="0">
              <a:latin typeface="Calibri Light" panose="020F0302020204030204" pitchFamily="34" charset="0"/>
            </a:endParaRPr>
          </a:p>
          <a:p>
            <a:pPr marL="0" indent="0" fontAlgn="auto">
              <a:spcAft>
                <a:spcPts val="0"/>
              </a:spcAft>
              <a:buFont typeface="Arial" panose="020B0604020202020204" pitchFamily="34" charset="0"/>
              <a:buNone/>
              <a:defRPr/>
            </a:pPr>
            <a:r>
              <a:rPr lang="en-US" dirty="0" smtClean="0">
                <a:latin typeface="Calibri Light" panose="020F0302020204030204" pitchFamily="34" charset="0"/>
              </a:rPr>
              <a:t>Library of Congress on Personal Digital Archiving: http</a:t>
            </a:r>
            <a:r>
              <a:rPr lang="en-US" dirty="0">
                <a:latin typeface="Calibri Light" panose="020F0302020204030204" pitchFamily="34" charset="0"/>
              </a:rPr>
              <a:t>://digitalpreservation.gov/personalarchiving/</a:t>
            </a:r>
          </a:p>
        </p:txBody>
      </p:sp>
      <p:pic>
        <p:nvPicPr>
          <p:cNvPr id="84995" name="Picture 3"/>
          <p:cNvPicPr>
            <a:picLocks noChangeAspect="1"/>
          </p:cNvPicPr>
          <p:nvPr/>
        </p:nvPicPr>
        <p:blipFill>
          <a:blip r:embed="rId3"/>
          <a:srcRect/>
          <a:stretch>
            <a:fillRect/>
          </a:stretch>
        </p:blipFill>
        <p:spPr bwMode="auto">
          <a:xfrm>
            <a:off x="9424988" y="3394075"/>
            <a:ext cx="1928812" cy="2782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What to Consider When Giving </a:t>
            </a:r>
            <a:r>
              <a:rPr lang="en-US" dirty="0" smtClean="0"/>
              <a:t>Personal Digital Records </a:t>
            </a:r>
            <a:r>
              <a:rPr lang="en-US" dirty="0"/>
              <a:t>to an Institution (Archives, Library, etc.)</a:t>
            </a:r>
          </a:p>
        </p:txBody>
      </p:sp>
      <p:sp>
        <p:nvSpPr>
          <p:cNvPr id="86018" name="Content Placeholder 2"/>
          <p:cNvSpPr>
            <a:spLocks noGrp="1"/>
          </p:cNvSpPr>
          <p:nvPr>
            <p:ph idx="1"/>
          </p:nvPr>
        </p:nvSpPr>
        <p:spPr>
          <a:xfrm>
            <a:off x="838200" y="1825625"/>
            <a:ext cx="10515600" cy="2039938"/>
          </a:xfrm>
        </p:spPr>
        <p:txBody>
          <a:bodyPr/>
          <a:lstStyle/>
          <a:p>
            <a:r>
              <a:rPr lang="en-US" dirty="0" smtClean="0">
                <a:latin typeface="Calibri Light" pitchFamily="34" charset="0"/>
              </a:rPr>
              <a:t>Create a summary description of the files</a:t>
            </a:r>
          </a:p>
          <a:p>
            <a:r>
              <a:rPr lang="en-US" dirty="0" smtClean="0">
                <a:latin typeface="Calibri Light" pitchFamily="34" charset="0"/>
              </a:rPr>
              <a:t>Create intelligent file names that include date, location, &amp; context</a:t>
            </a:r>
          </a:p>
          <a:p>
            <a:r>
              <a:rPr lang="en-US" dirty="0" smtClean="0">
                <a:latin typeface="Calibri Light" pitchFamily="34" charset="0"/>
              </a:rPr>
              <a:t>Remove inappropriate material</a:t>
            </a:r>
          </a:p>
          <a:p>
            <a:r>
              <a:rPr lang="en-US" dirty="0" smtClean="0">
                <a:latin typeface="Calibri Light" pitchFamily="34" charset="0"/>
              </a:rPr>
              <a:t>Use open formats (PDF, TIFF, JPEG)</a:t>
            </a:r>
          </a:p>
        </p:txBody>
      </p:sp>
      <p:pic>
        <p:nvPicPr>
          <p:cNvPr id="86019" name="Picture 3"/>
          <p:cNvPicPr>
            <a:picLocks noChangeAspect="1"/>
          </p:cNvPicPr>
          <p:nvPr/>
        </p:nvPicPr>
        <p:blipFill>
          <a:blip r:embed="rId3"/>
          <a:srcRect/>
          <a:stretch>
            <a:fillRect/>
          </a:stretch>
        </p:blipFill>
        <p:spPr bwMode="auto">
          <a:xfrm>
            <a:off x="1017588" y="3865563"/>
            <a:ext cx="2087562" cy="2520950"/>
          </a:xfrm>
          <a:prstGeom prst="rect">
            <a:avLst/>
          </a:prstGeom>
          <a:noFill/>
          <a:ln w="9525">
            <a:noFill/>
            <a:miter lim="800000"/>
            <a:headEnd/>
            <a:tailEnd/>
          </a:ln>
        </p:spPr>
      </p:pic>
      <p:sp>
        <p:nvSpPr>
          <p:cNvPr id="86020" name="Content Placeholder 2"/>
          <p:cNvSpPr txBox="1">
            <a:spLocks/>
          </p:cNvSpPr>
          <p:nvPr/>
        </p:nvSpPr>
        <p:spPr bwMode="auto">
          <a:xfrm>
            <a:off x="3241675" y="4000500"/>
            <a:ext cx="8285163" cy="2441575"/>
          </a:xfrm>
          <a:prstGeom prst="rect">
            <a:avLst/>
          </a:prstGeom>
          <a:noFill/>
          <a:ln w="9525">
            <a:noFill/>
            <a:miter lim="800000"/>
            <a:headEnd/>
            <a:tailEnd/>
          </a:ln>
        </p:spPr>
        <p:txBody>
          <a:bodyPr/>
          <a:lstStyle/>
          <a:p>
            <a:pPr defTabSz="914400">
              <a:lnSpc>
                <a:spcPct val="90000"/>
              </a:lnSpc>
              <a:spcBef>
                <a:spcPts val="1000"/>
              </a:spcBef>
              <a:buFont typeface="Arial" charset="0"/>
              <a:buNone/>
            </a:pPr>
            <a:r>
              <a:rPr lang="en-US" sz="2400" dirty="0">
                <a:latin typeface="Calibri Light" pitchFamily="34" charset="0"/>
              </a:rPr>
              <a:t>Society of American Archivists guide, “Donating Your Personal or Family Records to a Repository”: http://www2.archivists.org/publications/brochures/donating-familyrecs</a:t>
            </a:r>
          </a:p>
          <a:p>
            <a:pPr defTabSz="914400">
              <a:lnSpc>
                <a:spcPct val="90000"/>
              </a:lnSpc>
              <a:spcBef>
                <a:spcPts val="1000"/>
              </a:spcBef>
              <a:buFont typeface="Arial" charset="0"/>
              <a:buNone/>
            </a:pPr>
            <a:r>
              <a:rPr lang="en-US" sz="2400" dirty="0">
                <a:latin typeface="Calibri Light" pitchFamily="34" charset="0"/>
              </a:rPr>
              <a:t>Council on Library and Information Resources report, “Born Digital: Guidance for Donors, Dealers, and Archival Repositories”: http://www.clir.org/pubs/reports/pub159/pub159.pdf</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dirty="0" smtClean="0"/>
              <a:t>References</a:t>
            </a:r>
          </a:p>
        </p:txBody>
      </p:sp>
      <p:sp>
        <p:nvSpPr>
          <p:cNvPr id="5" name="Content Placeholder 4"/>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dirty="0">
                <a:latin typeface="Calibri Light" panose="020F0302020204030204" pitchFamily="34" charset="0"/>
              </a:rPr>
              <a:t>Wonderful illustrations courtesy of:</a:t>
            </a:r>
          </a:p>
          <a:p>
            <a:pPr fontAlgn="auto">
              <a:spcAft>
                <a:spcPts val="0"/>
              </a:spcAft>
              <a:buFont typeface="Arial" panose="020B0604020202020204" pitchFamily="34" charset="0"/>
              <a:buChar char="•"/>
              <a:defRPr/>
            </a:pPr>
            <a:r>
              <a:rPr lang="en-US" dirty="0">
                <a:latin typeface="Calibri Light" panose="020F0302020204030204" pitchFamily="34" charset="0"/>
              </a:rPr>
              <a:t>Tom Woolley, created for the "Digital Preservation Business Case Toolkit </a:t>
            </a:r>
            <a:r>
              <a:rPr lang="en-US" dirty="0">
                <a:latin typeface="Calibri Light" panose="020F0302020204030204" pitchFamily="34" charset="0"/>
                <a:hlinkClick r:id="rId3"/>
              </a:rPr>
              <a:t>http://wiki.dpconline.org</a:t>
            </a:r>
            <a:r>
              <a:rPr lang="en-US" dirty="0" smtClean="0">
                <a:latin typeface="Calibri Light" panose="020F0302020204030204" pitchFamily="34" charset="0"/>
                <a:hlinkClick r:id="rId3"/>
              </a:rPr>
              <a:t>/</a:t>
            </a:r>
            <a:r>
              <a:rPr lang="en-US" dirty="0" smtClean="0">
                <a:latin typeface="Calibri Light" panose="020F0302020204030204" pitchFamily="34" charset="0"/>
              </a:rPr>
              <a:t> </a:t>
            </a:r>
            <a:r>
              <a:rPr lang="en-US" dirty="0">
                <a:latin typeface="Calibri Light" panose="020F0302020204030204" pitchFamily="34" charset="0"/>
              </a:rPr>
              <a:t>(Creative Commons Attribution-NonCommercial 3.0 Unported License)</a:t>
            </a:r>
          </a:p>
          <a:p>
            <a:pPr fontAlgn="auto">
              <a:spcAft>
                <a:spcPts val="0"/>
              </a:spcAft>
              <a:buFont typeface="Arial" panose="020B0604020202020204" pitchFamily="34" charset="0"/>
              <a:buChar char="•"/>
              <a:defRPr/>
            </a:pPr>
            <a:r>
              <a:rPr lang="en-US" dirty="0">
                <a:latin typeface="Calibri Light" panose="020F0302020204030204" pitchFamily="34" charset="0"/>
              </a:rPr>
              <a:t>Jørgen Stamp, created for </a:t>
            </a:r>
            <a:r>
              <a:rPr lang="en-US" dirty="0" smtClean="0">
                <a:latin typeface="Calibri Light" panose="020F0302020204030204" pitchFamily="34" charset="0"/>
                <a:hlinkClick r:id="rId4"/>
              </a:rPr>
              <a:t>www.digitalbevaring.dk</a:t>
            </a:r>
            <a:r>
              <a:rPr lang="en-US" dirty="0" smtClean="0">
                <a:latin typeface="Calibri Light" panose="020F0302020204030204" pitchFamily="34" charset="0"/>
              </a:rPr>
              <a:t> </a:t>
            </a:r>
            <a:r>
              <a:rPr lang="en-US" dirty="0">
                <a:latin typeface="Calibri Light" panose="020F0302020204030204" pitchFamily="34" charset="0"/>
              </a:rPr>
              <a:t>(Creative Commons Attribution 2.5 Denmark license)</a:t>
            </a:r>
            <a:endParaRPr lang="en-US" dirty="0"/>
          </a:p>
        </p:txBody>
      </p:sp>
      <p:pic>
        <p:nvPicPr>
          <p:cNvPr id="87043" name="Picture 2"/>
          <p:cNvPicPr>
            <a:picLocks noChangeAspect="1"/>
          </p:cNvPicPr>
          <p:nvPr/>
        </p:nvPicPr>
        <p:blipFill>
          <a:blip r:embed="rId5"/>
          <a:srcRect/>
          <a:stretch>
            <a:fillRect/>
          </a:stretch>
        </p:blipFill>
        <p:spPr bwMode="auto">
          <a:xfrm>
            <a:off x="8604250" y="4114800"/>
            <a:ext cx="2438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dirty="0" smtClean="0"/>
              <a:t>References</a:t>
            </a:r>
          </a:p>
        </p:txBody>
      </p:sp>
      <p:sp>
        <p:nvSpPr>
          <p:cNvPr id="5" name="Content Placeholder 4"/>
          <p:cNvSpPr>
            <a:spLocks noGrp="1"/>
          </p:cNvSpPr>
          <p:nvPr>
            <p:ph idx="1"/>
          </p:nvPr>
        </p:nvSpPr>
        <p:spPr>
          <a:xfrm>
            <a:off x="838200" y="1825625"/>
            <a:ext cx="10515600" cy="4351338"/>
          </a:xfrm>
        </p:spPr>
        <p:txBody>
          <a:bodyPr rtlCol="0">
            <a:normAutofit/>
          </a:bodyPr>
          <a:lstStyle/>
          <a:p>
            <a:pPr fontAlgn="auto">
              <a:spcAft>
                <a:spcPts val="0"/>
              </a:spcAft>
              <a:buFont typeface="Arial" panose="020B0604020202020204" pitchFamily="34" charset="0"/>
              <a:buChar char="•"/>
              <a:defRPr/>
            </a:pPr>
            <a:r>
              <a:rPr lang="en-US" sz="2200" dirty="0">
                <a:latin typeface="Calibri Light" panose="020F0302020204030204" pitchFamily="34" charset="0"/>
              </a:rPr>
              <a:t>Google Dictionary. (2014). “Record.” </a:t>
            </a:r>
            <a:r>
              <a:rPr lang="en-US" sz="2200" dirty="0">
                <a:latin typeface="Calibri Light" panose="020F0302020204030204" pitchFamily="34" charset="0"/>
                <a:hlinkClick r:id="rId3"/>
              </a:rPr>
              <a:t>http://</a:t>
            </a:r>
            <a:r>
              <a:rPr lang="en-US" sz="2200" dirty="0" smtClean="0">
                <a:latin typeface="Calibri Light" panose="020F0302020204030204" pitchFamily="34" charset="0"/>
                <a:hlinkClick r:id="rId3"/>
              </a:rPr>
              <a:t>www.google.com/search?q=define+record</a:t>
            </a:r>
            <a:endParaRPr lang="en-US" sz="2200" dirty="0" smtClean="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Lee, C. (2014) "Digital Forensics Meets the Archivist (And They Seem to Like Each Other)," </a:t>
            </a:r>
            <a:r>
              <a:rPr lang="en-US" sz="2200" i="1" dirty="0">
                <a:latin typeface="Calibri Light" panose="020F0302020204030204" pitchFamily="34" charset="0"/>
              </a:rPr>
              <a:t>Provenance, Journal of the Society of Georgia Archivists: Vol. 30: Iss. 1, Article 2.</a:t>
            </a:r>
            <a:r>
              <a:rPr lang="en-US" sz="2200" dirty="0">
                <a:latin typeface="Calibri Light" panose="020F0302020204030204" pitchFamily="34" charset="0"/>
              </a:rPr>
              <a:t> </a:t>
            </a:r>
            <a:r>
              <a:rPr lang="en-US" sz="2200" dirty="0">
                <a:latin typeface="Calibri Light" panose="020F0302020204030204" pitchFamily="34" charset="0"/>
                <a:hlinkClick r:id="rId4"/>
              </a:rPr>
              <a:t>http://</a:t>
            </a:r>
            <a:r>
              <a:rPr lang="en-US" sz="2200" dirty="0" smtClean="0">
                <a:latin typeface="Calibri Light" panose="020F0302020204030204" pitchFamily="34" charset="0"/>
                <a:hlinkClick r:id="rId4"/>
              </a:rPr>
              <a:t>digitalcommons.kennesaw.edu/provenance/vol30/iss1/2</a:t>
            </a:r>
            <a:endParaRPr lang="en-US" sz="2200" dirty="0" smtClean="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Lee, C., Woods, K., Kirschenbaum, M., &amp; Chassanoff, A. (2014). “From bitstreams to heritage: Putting digital forensics into practice in collecting institutions.” </a:t>
            </a:r>
            <a:r>
              <a:rPr lang="en-US" sz="2200" dirty="0">
                <a:latin typeface="Calibri Light" panose="020F0302020204030204" pitchFamily="34" charset="0"/>
                <a:hlinkClick r:id="rId5"/>
              </a:rPr>
              <a:t>http://</a:t>
            </a:r>
            <a:r>
              <a:rPr lang="en-US" sz="2200" dirty="0" smtClean="0">
                <a:latin typeface="Calibri Light" panose="020F0302020204030204" pitchFamily="34" charset="0"/>
                <a:hlinkClick r:id="rId5"/>
              </a:rPr>
              <a:t>www.bitcurator.net/docs/bitstreams-to-heritage.pdf</a:t>
            </a:r>
            <a:endParaRPr lang="en-US" sz="2200" dirty="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Creative Commons. (2014). “Creative Commons: Choose a License.” </a:t>
            </a:r>
            <a:r>
              <a:rPr lang="en-US" sz="2200" dirty="0">
                <a:latin typeface="Calibri Light" panose="020F0302020204030204" pitchFamily="34" charset="0"/>
                <a:hlinkClick r:id="rId6"/>
              </a:rPr>
              <a:t>http://creativecommons.org/choose</a:t>
            </a:r>
            <a:r>
              <a:rPr lang="en-US" sz="2200" dirty="0" smtClean="0">
                <a:latin typeface="Calibri Light" panose="020F0302020204030204" pitchFamily="34" charset="0"/>
                <a:hlinkClick r:id="rId6"/>
              </a:rPr>
              <a:t>/</a:t>
            </a:r>
            <a:endParaRPr lang="en-US" sz="2200" dirty="0" smtClean="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Digital Public Library of America (DPLA). (2014). “Projects: Getting it Right on Rights.” </a:t>
            </a:r>
            <a:r>
              <a:rPr lang="en-US" sz="2200" dirty="0">
                <a:latin typeface="Calibri Light" panose="020F0302020204030204" pitchFamily="34" charset="0"/>
                <a:hlinkClick r:id="rId7"/>
              </a:rPr>
              <a:t>http://dp.la/info/about/projects/getting-it-right-on-rights</a:t>
            </a:r>
            <a:r>
              <a:rPr lang="en-US" sz="2200" dirty="0" smtClean="0">
                <a:latin typeface="Calibri Light" panose="020F0302020204030204" pitchFamily="34" charset="0"/>
                <a:hlinkClick r:id="rId7"/>
              </a:rPr>
              <a:t>/</a:t>
            </a:r>
            <a:endParaRPr lang="en-US" sz="2200" dirty="0" smtClean="0">
              <a:latin typeface="Calibri Light" panose="020F0302020204030204" pitchFamily="34" charset="0"/>
            </a:endParaRPr>
          </a:p>
          <a:p>
            <a:pPr fontAlgn="auto">
              <a:spcAft>
                <a:spcPts val="0"/>
              </a:spcAft>
              <a:buFont typeface="Arial" panose="020B0604020202020204" pitchFamily="34" charset="0"/>
              <a:buChar char="•"/>
              <a:defRPr/>
            </a:pPr>
            <a:endParaRPr lang="en-US" sz="2200" dirty="0" smtClean="0">
              <a:latin typeface="Calibri Light" panose="020F030202020403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dirty="0" smtClean="0"/>
              <a:t>References</a:t>
            </a:r>
          </a:p>
        </p:txBody>
      </p:sp>
      <p:sp>
        <p:nvSpPr>
          <p:cNvPr id="5" name="Content Placeholder 4"/>
          <p:cNvSpPr>
            <a:spLocks noGrp="1"/>
          </p:cNvSpPr>
          <p:nvPr>
            <p:ph idx="1"/>
          </p:nvPr>
        </p:nvSpPr>
        <p:spPr>
          <a:xfrm>
            <a:off x="838200" y="1825625"/>
            <a:ext cx="10515600" cy="4628184"/>
          </a:xfrm>
        </p:spPr>
        <p:txBody>
          <a:bodyPr rtlCol="0">
            <a:noAutofit/>
          </a:bodyPr>
          <a:lstStyle/>
          <a:p>
            <a:pPr fontAlgn="auto">
              <a:spcAft>
                <a:spcPts val="0"/>
              </a:spcAft>
              <a:buFont typeface="Arial" panose="020B0604020202020204" pitchFamily="34" charset="0"/>
              <a:buChar char="•"/>
              <a:defRPr/>
            </a:pPr>
            <a:r>
              <a:rPr lang="en-US" sz="2200" dirty="0">
                <a:latin typeface="Calibri Light" panose="020F0302020204030204" pitchFamily="34" charset="0"/>
              </a:rPr>
              <a:t>Bruckman, A., Fiesler, C., &amp; Georgia Institute of Technology Institute Communications. (2014, April 18). “Do You Read Terms of Service? Maybe You Should.” </a:t>
            </a:r>
            <a:r>
              <a:rPr lang="en-US" sz="2200" dirty="0">
                <a:latin typeface="Calibri Light" panose="020F0302020204030204" pitchFamily="34" charset="0"/>
                <a:hlinkClick r:id="rId3"/>
              </a:rPr>
              <a:t>http://www.news.gatech.edu/2014/04/18/do-you-read-terms-service-maybe-you-should</a:t>
            </a:r>
            <a:endParaRPr lang="en-US" sz="2200" dirty="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Wikimedia Foundation. (2014, July 23). “Comparison of online backup services.” </a:t>
            </a:r>
            <a:r>
              <a:rPr lang="en-US" sz="2200" i="1" dirty="0">
                <a:latin typeface="Calibri Light" panose="020F0302020204030204" pitchFamily="34" charset="0"/>
              </a:rPr>
              <a:t>Wikipedia</a:t>
            </a:r>
            <a:r>
              <a:rPr lang="en-US" sz="2200" dirty="0">
                <a:latin typeface="Calibri Light" panose="020F0302020204030204" pitchFamily="34" charset="0"/>
              </a:rPr>
              <a:t>. </a:t>
            </a:r>
            <a:r>
              <a:rPr lang="en-US" sz="2200" dirty="0">
                <a:latin typeface="Calibri Light" panose="020F0302020204030204" pitchFamily="34" charset="0"/>
                <a:hlinkClick r:id="rId4"/>
              </a:rPr>
              <a:t>http://en.wikipedia.org/wiki/Comparison_of_online_backup_services</a:t>
            </a:r>
            <a:r>
              <a:rPr lang="en-US" sz="2200" dirty="0">
                <a:latin typeface="Calibri Light" panose="020F0302020204030204" pitchFamily="34" charset="0"/>
              </a:rPr>
              <a:t>Bradley, T. (2012, January 29).</a:t>
            </a:r>
          </a:p>
          <a:p>
            <a:pPr fontAlgn="auto">
              <a:spcAft>
                <a:spcPts val="0"/>
              </a:spcAft>
              <a:buFont typeface="Arial" panose="020B0604020202020204" pitchFamily="34" charset="0"/>
              <a:buChar char="•"/>
              <a:defRPr/>
            </a:pPr>
            <a:r>
              <a:rPr lang="en-US" sz="2200" dirty="0">
                <a:latin typeface="Calibri Light" panose="020F0302020204030204" pitchFamily="34" charset="0"/>
              </a:rPr>
              <a:t>“Need More Storage? Expand with External Drives.” </a:t>
            </a:r>
            <a:r>
              <a:rPr lang="en-US" sz="2200" i="1" dirty="0">
                <a:latin typeface="Calibri Light" panose="020F0302020204030204" pitchFamily="34" charset="0"/>
              </a:rPr>
              <a:t>PCWorld</a:t>
            </a:r>
            <a:r>
              <a:rPr lang="en-US" sz="2200" dirty="0">
                <a:latin typeface="Calibri Light" panose="020F0302020204030204" pitchFamily="34" charset="0"/>
              </a:rPr>
              <a:t>. </a:t>
            </a:r>
            <a:r>
              <a:rPr lang="en-US" sz="2200" dirty="0">
                <a:latin typeface="Calibri Light" panose="020F0302020204030204" pitchFamily="34" charset="0"/>
                <a:hlinkClick r:id="rId5"/>
              </a:rPr>
              <a:t>http://www.pcworld.com/article/248921/need_more_storage_expand_with_external_drives.html</a:t>
            </a:r>
            <a:endParaRPr lang="en-US" sz="2200" dirty="0">
              <a:latin typeface="Calibri Light" panose="020F0302020204030204" pitchFamily="34" charset="0"/>
            </a:endParaRPr>
          </a:p>
          <a:p>
            <a:pPr fontAlgn="auto">
              <a:spcAft>
                <a:spcPts val="0"/>
              </a:spcAft>
              <a:buFont typeface="Arial" panose="020B0604020202020204" pitchFamily="34" charset="0"/>
              <a:buChar char="•"/>
              <a:defRPr/>
            </a:pPr>
            <a:r>
              <a:rPr lang="en-US" sz="2200" dirty="0" smtClean="0">
                <a:latin typeface="Calibri Light" panose="020F0302020204030204" pitchFamily="34" charset="0"/>
              </a:rPr>
              <a:t>Citizen </a:t>
            </a:r>
            <a:r>
              <a:rPr lang="en-US" sz="2200" dirty="0">
                <a:latin typeface="Calibri Light" panose="020F0302020204030204" pitchFamily="34" charset="0"/>
              </a:rPr>
              <a:t>Web. (2014). "3.1 – Why a Personal Server?." </a:t>
            </a:r>
            <a:r>
              <a:rPr lang="en-US" sz="2200" i="1" dirty="0">
                <a:latin typeface="Calibri Light" panose="020F0302020204030204" pitchFamily="34" charset="0"/>
              </a:rPr>
              <a:t>The CitizenWeb Project</a:t>
            </a:r>
            <a:r>
              <a:rPr lang="en-US" sz="2200" dirty="0">
                <a:latin typeface="Calibri Light" panose="020F0302020204030204" pitchFamily="34" charset="0"/>
              </a:rPr>
              <a:t>. </a:t>
            </a:r>
            <a:r>
              <a:rPr lang="en-US" sz="2200" dirty="0">
                <a:latin typeface="Calibri Light" panose="020F0302020204030204" pitchFamily="34" charset="0"/>
                <a:hlinkClick r:id="rId6"/>
              </a:rPr>
              <a:t>https://</a:t>
            </a:r>
            <a:r>
              <a:rPr lang="en-US" sz="2200" dirty="0" smtClean="0">
                <a:latin typeface="Calibri Light" panose="020F0302020204030204" pitchFamily="34" charset="0"/>
                <a:hlinkClick r:id="rId6"/>
              </a:rPr>
              <a:t>citizenweb.is/guide/srv/1-why</a:t>
            </a:r>
            <a:endParaRPr lang="en-US" sz="2200" dirty="0" smtClean="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Blackbrick. (2014). "Personalserver.com: The Future of Personal Computing." </a:t>
            </a:r>
            <a:r>
              <a:rPr lang="en-US" sz="2200" dirty="0">
                <a:latin typeface="Calibri Light" panose="020F0302020204030204" pitchFamily="34" charset="0"/>
                <a:hlinkClick r:id="rId7"/>
              </a:rPr>
              <a:t>https://</a:t>
            </a:r>
            <a:r>
              <a:rPr lang="en-US" sz="2200" dirty="0" smtClean="0">
                <a:latin typeface="Calibri Light" panose="020F0302020204030204" pitchFamily="34" charset="0"/>
                <a:hlinkClick r:id="rId7"/>
              </a:rPr>
              <a:t>www.personalserver.com/web/en/home</a:t>
            </a:r>
            <a:endParaRPr lang="en-US" sz="2200" dirty="0" smtClean="0">
              <a:latin typeface="Calibri Light" panose="020F030202020403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dirty="0" smtClean="0"/>
              <a:t>References</a:t>
            </a:r>
          </a:p>
        </p:txBody>
      </p:sp>
      <p:sp>
        <p:nvSpPr>
          <p:cNvPr id="5" name="Content Placeholder 4"/>
          <p:cNvSpPr>
            <a:spLocks noGrp="1"/>
          </p:cNvSpPr>
          <p:nvPr>
            <p:ph idx="1"/>
          </p:nvPr>
        </p:nvSpPr>
        <p:spPr>
          <a:xfrm>
            <a:off x="838200" y="1825625"/>
            <a:ext cx="10515600" cy="4628184"/>
          </a:xfrm>
        </p:spPr>
        <p:txBody>
          <a:bodyPr rtlCol="0">
            <a:noAutofit/>
          </a:bodyPr>
          <a:lstStyle/>
          <a:p>
            <a:pPr fontAlgn="auto">
              <a:spcAft>
                <a:spcPts val="0"/>
              </a:spcAft>
              <a:buFont typeface="Arial" panose="020B0604020202020204" pitchFamily="34" charset="0"/>
              <a:buChar char="•"/>
              <a:defRPr/>
            </a:pPr>
            <a:r>
              <a:rPr lang="it-IT" sz="2200" dirty="0">
                <a:latin typeface="Calibri Light" panose="020F0302020204030204" pitchFamily="34" charset="0"/>
              </a:rPr>
              <a:t>Archivematica. (2014, April 1). "Format policies." </a:t>
            </a:r>
            <a:r>
              <a:rPr lang="it-IT" sz="2200" dirty="0">
                <a:latin typeface="Calibri Light" panose="020F0302020204030204" pitchFamily="34" charset="0"/>
                <a:hlinkClick r:id="rId3"/>
              </a:rPr>
              <a:t>https://www.archivematica.org/wiki/Format_policies</a:t>
            </a:r>
            <a:endParaRPr lang="it-IT" sz="2200" dirty="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Library of Congress. (2014). "Recommended Format Specifications." </a:t>
            </a:r>
            <a:r>
              <a:rPr lang="en-US" sz="2200" dirty="0">
                <a:latin typeface="Calibri Light" panose="020F0302020204030204" pitchFamily="34" charset="0"/>
                <a:hlinkClick r:id="rId4"/>
              </a:rPr>
              <a:t>http://www.loc.gov/preservation/resources/rfs/</a:t>
            </a:r>
            <a:endParaRPr lang="en-US" sz="2200" dirty="0">
              <a:latin typeface="Calibri Light" panose="020F0302020204030204" pitchFamily="34" charset="0"/>
            </a:endParaRPr>
          </a:p>
          <a:p>
            <a:pPr fontAlgn="auto">
              <a:spcAft>
                <a:spcPts val="0"/>
              </a:spcAft>
              <a:buFont typeface="Arial" panose="020B0604020202020204" pitchFamily="34" charset="0"/>
              <a:buChar char="•"/>
              <a:defRPr/>
            </a:pPr>
            <a:r>
              <a:rPr lang="en-US" sz="2200" dirty="0">
                <a:latin typeface="Calibri Light" panose="020F0302020204030204" pitchFamily="34" charset="0"/>
              </a:rPr>
              <a:t>Library of Congress. (2014). “Personal Digital Archiving.” </a:t>
            </a:r>
            <a:r>
              <a:rPr lang="en-US" sz="2200" dirty="0">
                <a:latin typeface="Calibri Light" panose="020F0302020204030204" pitchFamily="34" charset="0"/>
                <a:hlinkClick r:id="rId5"/>
              </a:rPr>
              <a:t>http://digitalpreservation.gov/personalarchiving</a:t>
            </a:r>
            <a:r>
              <a:rPr lang="en-US" sz="2200" dirty="0" smtClean="0">
                <a:latin typeface="Calibri Light" panose="020F0302020204030204" pitchFamily="34" charset="0"/>
                <a:hlinkClick r:id="rId5"/>
              </a:rPr>
              <a:t>/</a:t>
            </a:r>
            <a:endParaRPr lang="en-US" sz="2200" dirty="0" smtClean="0">
              <a:latin typeface="Calibri Light" panose="020F0302020204030204" pitchFamily="34" charset="0"/>
            </a:endParaRPr>
          </a:p>
          <a:p>
            <a:pPr fontAlgn="auto">
              <a:spcAft>
                <a:spcPts val="0"/>
              </a:spcAft>
              <a:buFont typeface="Arial" panose="020B0604020202020204" pitchFamily="34" charset="0"/>
              <a:buChar char="•"/>
              <a:defRPr/>
            </a:pPr>
            <a:r>
              <a:rPr lang="en-US" sz="2200" dirty="0" smtClean="0">
                <a:latin typeface="Calibri Light" panose="020F0302020204030204" pitchFamily="34" charset="0"/>
              </a:rPr>
              <a:t>Society </a:t>
            </a:r>
            <a:r>
              <a:rPr lang="en-US" sz="2200" dirty="0">
                <a:latin typeface="Calibri Light" panose="020F0302020204030204" pitchFamily="34" charset="0"/>
              </a:rPr>
              <a:t>of American Archivists, Manuscript Repositories Section. (2013). “Donating Your Personal or Family Records to a Repository.” </a:t>
            </a:r>
            <a:r>
              <a:rPr lang="en-US" sz="2200" dirty="0">
                <a:latin typeface="Calibri Light" panose="020F0302020204030204" pitchFamily="34" charset="0"/>
                <a:hlinkClick r:id="rId6"/>
              </a:rPr>
              <a:t>http://</a:t>
            </a:r>
            <a:r>
              <a:rPr lang="en-US" sz="2200" dirty="0" smtClean="0">
                <a:latin typeface="Calibri Light" panose="020F0302020204030204" pitchFamily="34" charset="0"/>
                <a:hlinkClick r:id="rId6"/>
              </a:rPr>
              <a:t>www2.archivists.org/publications/brochures/donating-familyrecs</a:t>
            </a:r>
          </a:p>
          <a:p>
            <a:pPr fontAlgn="auto">
              <a:spcAft>
                <a:spcPts val="0"/>
              </a:spcAft>
              <a:buFont typeface="Arial" panose="020B0604020202020204" pitchFamily="34" charset="0"/>
              <a:buChar char="•"/>
              <a:defRPr/>
            </a:pPr>
            <a:r>
              <a:rPr lang="en-US" sz="2200" dirty="0" err="1" smtClean="0">
                <a:latin typeface="Calibri Light" panose="020F0302020204030204" pitchFamily="34" charset="0"/>
              </a:rPr>
              <a:t>Redwine</a:t>
            </a:r>
            <a:r>
              <a:rPr lang="en-US" sz="2200" dirty="0" smtClean="0">
                <a:latin typeface="Calibri Light" panose="020F0302020204030204" pitchFamily="34" charset="0"/>
              </a:rPr>
              <a:t>, G., Barnard, M., Donovan, K., Farr, E., </a:t>
            </a:r>
            <a:r>
              <a:rPr lang="en-US" sz="2200" dirty="0" err="1" smtClean="0">
                <a:latin typeface="Calibri Light" panose="020F0302020204030204" pitchFamily="34" charset="0"/>
              </a:rPr>
              <a:t>Forstrom</a:t>
            </a:r>
            <a:r>
              <a:rPr lang="en-US" sz="2200" dirty="0" smtClean="0">
                <a:latin typeface="Calibri Light" panose="020F0302020204030204" pitchFamily="34" charset="0"/>
              </a:rPr>
              <a:t>, M., Hansen, W., John, J. L., </a:t>
            </a:r>
            <a:r>
              <a:rPr lang="en-US" sz="2200" dirty="0" err="1" smtClean="0">
                <a:latin typeface="Calibri Light" panose="020F0302020204030204" pitchFamily="34" charset="0"/>
              </a:rPr>
              <a:t>Kuhl</a:t>
            </a:r>
            <a:r>
              <a:rPr lang="en-US" sz="2200" dirty="0" smtClean="0">
                <a:latin typeface="Calibri Light" panose="020F0302020204030204" pitchFamily="34" charset="0"/>
              </a:rPr>
              <a:t>, N., Shaw, S., &amp; Thomas, S. “Born Digital: Guidance for Donors, Dealers, and Archival Repositories.” Council on Library and Information Resources. </a:t>
            </a:r>
            <a:r>
              <a:rPr lang="en-US" sz="2200" dirty="0" smtClean="0">
                <a:latin typeface="Calibri Light" panose="020F0302020204030204" pitchFamily="34" charset="0"/>
                <a:hlinkClick r:id="rId7"/>
              </a:rPr>
              <a:t>http://www.clir.org/pubs/reports/pub159/pub159.pdf</a:t>
            </a:r>
            <a:endParaRPr lang="en-US" sz="2200" dirty="0">
              <a:latin typeface="Calibri Light" panose="020F0302020204030204" pitchFamily="34" charset="0"/>
            </a:endParaRPr>
          </a:p>
        </p:txBody>
      </p:sp>
    </p:spTree>
    <p:extLst>
      <p:ext uri="{BB962C8B-B14F-4D97-AF65-F5344CB8AC3E}">
        <p14:creationId xmlns:p14="http://schemas.microsoft.com/office/powerpoint/2010/main" val="3170754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t>Personal Digital Archiving</a:t>
            </a:r>
          </a:p>
        </p:txBody>
      </p:sp>
      <p:sp>
        <p:nvSpPr>
          <p:cNvPr id="3" name="Content Placeholder 2"/>
          <p:cNvSpPr>
            <a:spLocks noGrp="1"/>
          </p:cNvSpPr>
          <p:nvPr>
            <p:ph idx="1"/>
          </p:nvPr>
        </p:nvSpPr>
        <p:spPr>
          <a:xfrm>
            <a:off x="838200" y="1825625"/>
            <a:ext cx="6005513" cy="4351338"/>
          </a:xfrm>
        </p:spPr>
        <p:txBody>
          <a:bodyPr>
            <a:normAutofit/>
          </a:bodyPr>
          <a:lstStyle/>
          <a:p>
            <a:r>
              <a:rPr lang="en-US" dirty="0" smtClean="0">
                <a:latin typeface="Calibri Light" pitchFamily="34" charset="0"/>
              </a:rPr>
              <a:t>What is retention?</a:t>
            </a:r>
          </a:p>
          <a:p>
            <a:endParaRPr lang="en-US" dirty="0" smtClean="0">
              <a:latin typeface="Calibri Light" pitchFamily="34" charset="0"/>
            </a:endParaRPr>
          </a:p>
          <a:p>
            <a:r>
              <a:rPr lang="en-US" dirty="0" smtClean="0">
                <a:latin typeface="Calibri Light" pitchFamily="34" charset="0"/>
              </a:rPr>
              <a:t>What is archiving?</a:t>
            </a:r>
          </a:p>
          <a:p>
            <a:pPr>
              <a:buFont typeface="Arial" charset="0"/>
              <a:buNone/>
            </a:pPr>
            <a:endParaRPr lang="en-US" dirty="0" smtClean="0">
              <a:latin typeface="Calibri Light" pitchFamily="34" charset="0"/>
            </a:endParaRPr>
          </a:p>
          <a:p>
            <a:r>
              <a:rPr lang="en-US" dirty="0" smtClean="0">
                <a:latin typeface="Calibri Light" pitchFamily="34" charset="0"/>
              </a:rPr>
              <a:t>Why should we care about archiving our personal records?</a:t>
            </a:r>
          </a:p>
        </p:txBody>
      </p:sp>
      <p:pic>
        <p:nvPicPr>
          <p:cNvPr id="18435" name="Picture 3"/>
          <p:cNvPicPr>
            <a:picLocks noChangeAspect="1"/>
          </p:cNvPicPr>
          <p:nvPr/>
        </p:nvPicPr>
        <p:blipFill>
          <a:blip r:embed="rId3"/>
          <a:srcRect/>
          <a:stretch>
            <a:fillRect/>
          </a:stretch>
        </p:blipFill>
        <p:spPr bwMode="auto">
          <a:xfrm>
            <a:off x="7534275" y="2905125"/>
            <a:ext cx="3819525" cy="3271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dirty="0" smtClean="0"/>
              <a:t>Questions?</a:t>
            </a:r>
          </a:p>
        </p:txBody>
      </p:sp>
      <p:pic>
        <p:nvPicPr>
          <p:cNvPr id="90114" name="Picture 2"/>
          <p:cNvPicPr>
            <a:picLocks noChangeAspect="1"/>
          </p:cNvPicPr>
          <p:nvPr/>
        </p:nvPicPr>
        <p:blipFill>
          <a:blip r:embed="rId3"/>
          <a:srcRect/>
          <a:stretch>
            <a:fillRect/>
          </a:stretch>
        </p:blipFill>
        <p:spPr bwMode="auto">
          <a:xfrm>
            <a:off x="5867400" y="1384300"/>
            <a:ext cx="4781550" cy="4364038"/>
          </a:xfrm>
          <a:prstGeom prst="rect">
            <a:avLst/>
          </a:prstGeom>
          <a:noFill/>
          <a:ln w="9525">
            <a:noFill/>
            <a:miter lim="800000"/>
            <a:headEnd/>
            <a:tailEnd/>
          </a:ln>
        </p:spPr>
      </p:pic>
      <p:pic>
        <p:nvPicPr>
          <p:cNvPr id="90115" name="Picture 3"/>
          <p:cNvPicPr>
            <a:picLocks noChangeAspect="1"/>
          </p:cNvPicPr>
          <p:nvPr/>
        </p:nvPicPr>
        <p:blipFill>
          <a:blip r:embed="rId4"/>
          <a:srcRect/>
          <a:stretch>
            <a:fillRect/>
          </a:stretch>
        </p:blipFill>
        <p:spPr bwMode="auto">
          <a:xfrm>
            <a:off x="1477963" y="1690688"/>
            <a:ext cx="4100512"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smtClean="0"/>
              <a:t>Activity</a:t>
            </a:r>
          </a:p>
        </p:txBody>
      </p:sp>
      <p:sp>
        <p:nvSpPr>
          <p:cNvPr id="83971" name="Text Placeholder 2"/>
          <p:cNvSpPr>
            <a:spLocks noGrp="1"/>
          </p:cNvSpPr>
          <p:nvPr>
            <p:ph type="body" idx="1"/>
          </p:nvPr>
        </p:nvSpPr>
        <p:spPr/>
        <p:txBody>
          <a:bodyPr/>
          <a:lstStyle/>
          <a:p>
            <a:r>
              <a:rPr lang="en-US" sz="4000" dirty="0" smtClean="0">
                <a:solidFill>
                  <a:schemeClr val="tx1"/>
                </a:solidFill>
                <a:latin typeface="Calibri Light" pitchFamily="34" charset="0"/>
              </a:rPr>
              <a:t>Intro</a:t>
            </a:r>
          </a:p>
        </p:txBody>
      </p:sp>
    </p:spTree>
    <p:extLst>
      <p:ext uri="{BB962C8B-B14F-4D97-AF65-F5344CB8AC3E}">
        <p14:creationId xmlns:p14="http://schemas.microsoft.com/office/powerpoint/2010/main" val="1399537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Activity:</a:t>
            </a:r>
          </a:p>
        </p:txBody>
      </p:sp>
      <p:sp>
        <p:nvSpPr>
          <p:cNvPr id="15362" name="Text Placeholder 2"/>
          <p:cNvSpPr>
            <a:spLocks noGrp="1"/>
          </p:cNvSpPr>
          <p:nvPr>
            <p:ph type="body" idx="1"/>
          </p:nvPr>
        </p:nvSpPr>
        <p:spPr/>
        <p:txBody>
          <a:bodyPr/>
          <a:lstStyle/>
          <a:p>
            <a:r>
              <a:rPr lang="en-US" sz="3800" dirty="0">
                <a:solidFill>
                  <a:schemeClr val="tx1"/>
                </a:solidFill>
                <a:latin typeface="Calibri Light" pitchFamily="34" charset="0"/>
              </a:rPr>
              <a:t>Find the Person in the Personal Digital Archive: Murder Mystery Edition! (25 minutes)</a:t>
            </a:r>
            <a:endParaRPr lang="en-US" sz="3800" dirty="0" smtClean="0">
              <a:solidFill>
                <a:schemeClr val="tx1"/>
              </a:solidFill>
              <a:latin typeface="Calibri Ligh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833" y="1075393"/>
            <a:ext cx="2639340" cy="2590800"/>
          </a:xfrm>
          <a:prstGeom prst="rect">
            <a:avLst/>
          </a:prstGeom>
        </p:spPr>
      </p:pic>
    </p:spTree>
    <p:extLst>
      <p:ext uri="{BB962C8B-B14F-4D97-AF65-F5344CB8AC3E}">
        <p14:creationId xmlns:p14="http://schemas.microsoft.com/office/powerpoint/2010/main" val="29445080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Activity:</a:t>
            </a:r>
          </a:p>
        </p:txBody>
      </p:sp>
      <p:sp>
        <p:nvSpPr>
          <p:cNvPr id="15362" name="Text Placeholder 2"/>
          <p:cNvSpPr>
            <a:spLocks noGrp="1"/>
          </p:cNvSpPr>
          <p:nvPr>
            <p:ph type="body" idx="1"/>
          </p:nvPr>
        </p:nvSpPr>
        <p:spPr/>
        <p:txBody>
          <a:bodyPr/>
          <a:lstStyle/>
          <a:p>
            <a:r>
              <a:rPr lang="en-US" sz="3800" dirty="0">
                <a:solidFill>
                  <a:schemeClr val="tx1"/>
                </a:solidFill>
                <a:latin typeface="Calibri Light" pitchFamily="34" charset="0"/>
              </a:rPr>
              <a:t>Small Group Reflection and Discussion about Personal Digital Archiving (10 minutes)</a:t>
            </a:r>
            <a:endParaRPr lang="en-US" sz="3800" dirty="0" smtClean="0">
              <a:solidFill>
                <a:schemeClr val="tx1"/>
              </a:solidFill>
              <a:latin typeface="Calibri Light" pitchFamily="34" charset="0"/>
            </a:endParaRPr>
          </a:p>
        </p:txBody>
      </p:sp>
      <p:pic>
        <p:nvPicPr>
          <p:cNvPr id="1026" name="Picture 2" descr="File:Email open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04" y="1021038"/>
            <a:ext cx="1791915" cy="220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13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Activity:</a:t>
            </a:r>
          </a:p>
        </p:txBody>
      </p:sp>
      <p:sp>
        <p:nvSpPr>
          <p:cNvPr id="15362" name="Text Placeholder 2"/>
          <p:cNvSpPr>
            <a:spLocks noGrp="1"/>
          </p:cNvSpPr>
          <p:nvPr>
            <p:ph type="body" idx="1"/>
          </p:nvPr>
        </p:nvSpPr>
        <p:spPr/>
        <p:txBody>
          <a:bodyPr/>
          <a:lstStyle/>
          <a:p>
            <a:r>
              <a:rPr lang="en-US" sz="3800" dirty="0">
                <a:solidFill>
                  <a:schemeClr val="tx1"/>
                </a:solidFill>
                <a:latin typeface="Calibri Light" pitchFamily="34" charset="0"/>
              </a:rPr>
              <a:t>Large Group Sharing and Discussion (10 minutes)</a:t>
            </a:r>
            <a:endParaRPr lang="en-US" sz="3800" dirty="0" smtClean="0">
              <a:solidFill>
                <a:schemeClr val="tx1"/>
              </a:solidFill>
              <a:latin typeface="Calibri Light" pitchFamily="34" charset="0"/>
            </a:endParaRPr>
          </a:p>
        </p:txBody>
      </p:sp>
      <p:pic>
        <p:nvPicPr>
          <p:cNvPr id="2050" name="Picture 2" descr="File:Hackath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799" y="928197"/>
            <a:ext cx="2534616" cy="30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4342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Wrap Up:</a:t>
            </a:r>
          </a:p>
        </p:txBody>
      </p:sp>
      <p:sp>
        <p:nvSpPr>
          <p:cNvPr id="15362" name="Text Placeholder 2"/>
          <p:cNvSpPr>
            <a:spLocks noGrp="1"/>
          </p:cNvSpPr>
          <p:nvPr>
            <p:ph type="body" idx="1"/>
          </p:nvPr>
        </p:nvSpPr>
        <p:spPr/>
        <p:txBody>
          <a:bodyPr/>
          <a:lstStyle/>
          <a:p>
            <a:r>
              <a:rPr lang="en-US" sz="3800" dirty="0" smtClean="0">
                <a:solidFill>
                  <a:schemeClr val="tx1"/>
                </a:solidFill>
                <a:latin typeface="Calibri Light" pitchFamily="34" charset="0"/>
              </a:rPr>
              <a:t>Invitation to Host Workshop and Complete Survey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861391"/>
            <a:ext cx="1547501" cy="2671556"/>
          </a:xfrm>
          <a:prstGeom prst="rect">
            <a:avLst/>
          </a:prstGeom>
        </p:spPr>
      </p:pic>
    </p:spTree>
    <p:extLst>
      <p:ext uri="{BB962C8B-B14F-4D97-AF65-F5344CB8AC3E}">
        <p14:creationId xmlns:p14="http://schemas.microsoft.com/office/powerpoint/2010/main" val="39924142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Thank you!</a:t>
            </a:r>
          </a:p>
        </p:txBody>
      </p:sp>
      <p:sp>
        <p:nvSpPr>
          <p:cNvPr id="2" name="Subtitle 1"/>
          <p:cNvSpPr>
            <a:spLocks noGrp="1"/>
          </p:cNvSpPr>
          <p:nvPr>
            <p:ph type="body" idx="1"/>
          </p:nvPr>
        </p:nvSpPr>
        <p:spPr/>
        <p:txBody>
          <a:bodyPr/>
          <a:lstStyle/>
          <a:p>
            <a:r>
              <a:rPr lang="en-US" sz="3800" dirty="0" smtClean="0">
                <a:solidFill>
                  <a:schemeClr val="tx1"/>
                </a:solidFill>
                <a:latin typeface="+mj-lt"/>
              </a:rPr>
              <a:t>And best of luck with your personal digital archiving…</a:t>
            </a:r>
            <a:endParaRPr lang="en-US" sz="3800" dirty="0">
              <a:solidFill>
                <a:schemeClr val="tx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270" y="198783"/>
            <a:ext cx="3726571" cy="3021910"/>
          </a:xfrm>
          <a:prstGeom prst="rect">
            <a:avLst/>
          </a:prstGeom>
        </p:spPr>
      </p:pic>
    </p:spTree>
    <p:extLst>
      <p:ext uri="{BB962C8B-B14F-4D97-AF65-F5344CB8AC3E}">
        <p14:creationId xmlns:p14="http://schemas.microsoft.com/office/powerpoint/2010/main" val="2047749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t>What Qualifies as a Personal Record?</a:t>
            </a:r>
          </a:p>
        </p:txBody>
      </p:sp>
      <p:sp>
        <p:nvSpPr>
          <p:cNvPr id="3" name="Content Placeholder 2"/>
          <p:cNvSpPr>
            <a:spLocks noGrp="1"/>
          </p:cNvSpPr>
          <p:nvPr>
            <p:ph idx="1"/>
          </p:nvPr>
        </p:nvSpPr>
        <p:spPr/>
        <p:txBody>
          <a:bodyPr>
            <a:normAutofit/>
          </a:bodyPr>
          <a:lstStyle/>
          <a:p>
            <a:pPr marL="1198563" indent="0">
              <a:buFont typeface="Arial" charset="0"/>
              <a:buNone/>
            </a:pPr>
            <a:r>
              <a:rPr lang="en-US" dirty="0" smtClean="0">
                <a:latin typeface="Calibri Light" pitchFamily="34" charset="0"/>
              </a:rPr>
              <a:t>Records are things constituting pieces of evidence about the past, especially an account of an act or occurrence kept in writing or some other permanent form </a:t>
            </a:r>
            <a:r>
              <a:rPr lang="en-US" sz="2200" i="1" dirty="0" smtClean="0">
                <a:latin typeface="Calibri Light" pitchFamily="34" charset="0"/>
              </a:rPr>
              <a:t>(Google Dictionary)</a:t>
            </a:r>
          </a:p>
          <a:p>
            <a:pPr marL="1198563" indent="0">
              <a:buFont typeface="Arial" charset="0"/>
              <a:buNone/>
            </a:pPr>
            <a:endParaRPr lang="en-US" sz="1000" dirty="0" smtClean="0">
              <a:latin typeface="Calibri Light" pitchFamily="34" charset="0"/>
            </a:endParaRPr>
          </a:p>
          <a:p>
            <a:pPr marL="1198563" indent="0">
              <a:buFont typeface="Arial" charset="0"/>
              <a:buNone/>
            </a:pPr>
            <a:r>
              <a:rPr lang="en-US" dirty="0" smtClean="0">
                <a:latin typeface="Calibri Light" pitchFamily="34" charset="0"/>
              </a:rPr>
              <a:t>Personal vs. Business Records</a:t>
            </a:r>
          </a:p>
          <a:p>
            <a:pPr lvl="1"/>
            <a:r>
              <a:rPr lang="en-US" dirty="0" smtClean="0">
                <a:latin typeface="Calibri Light" pitchFamily="34" charset="0"/>
              </a:rPr>
              <a:t>An organization owns all its records that are created as evidence of its business transactions</a:t>
            </a:r>
          </a:p>
          <a:p>
            <a:pPr lvl="1"/>
            <a:r>
              <a:rPr lang="en-US" dirty="0" smtClean="0">
                <a:latin typeface="Calibri Light" pitchFamily="34" charset="0"/>
              </a:rPr>
              <a:t>Likewise, individuals own records of their personal business transacted, and any other records created for historical purposes</a:t>
            </a:r>
          </a:p>
          <a:p>
            <a:pPr marL="1198563" indent="0">
              <a:buFont typeface="Arial" charset="0"/>
              <a:buNone/>
            </a:pPr>
            <a:endParaRPr lang="en-US" dirty="0" smtClean="0">
              <a:latin typeface="Calibri Light" pitchFamily="34" charset="0"/>
            </a:endParaRPr>
          </a:p>
        </p:txBody>
      </p:sp>
      <p:pic>
        <p:nvPicPr>
          <p:cNvPr id="19459" name="Picture 3"/>
          <p:cNvPicPr>
            <a:picLocks noChangeAspect="1"/>
          </p:cNvPicPr>
          <p:nvPr/>
        </p:nvPicPr>
        <p:blipFill>
          <a:blip r:embed="rId3"/>
          <a:srcRect/>
          <a:stretch>
            <a:fillRect/>
          </a:stretch>
        </p:blipFill>
        <p:spPr bwMode="auto">
          <a:xfrm>
            <a:off x="838200" y="1825625"/>
            <a:ext cx="1082675" cy="1528763"/>
          </a:xfrm>
          <a:prstGeom prst="rect">
            <a:avLst/>
          </a:prstGeom>
          <a:noFill/>
          <a:ln w="9525">
            <a:noFill/>
            <a:miter lim="800000"/>
            <a:headEnd/>
            <a:tailEnd/>
          </a:ln>
        </p:spPr>
      </p:pic>
      <p:pic>
        <p:nvPicPr>
          <p:cNvPr id="19460" name="Picture 4"/>
          <p:cNvPicPr>
            <a:picLocks noChangeAspect="1"/>
          </p:cNvPicPr>
          <p:nvPr/>
        </p:nvPicPr>
        <p:blipFill>
          <a:blip r:embed="rId4"/>
          <a:srcRect l="7446" t="9929" r="6738" b="9929"/>
          <a:stretch>
            <a:fillRect/>
          </a:stretch>
        </p:blipFill>
        <p:spPr bwMode="auto">
          <a:xfrm>
            <a:off x="10017125" y="4995863"/>
            <a:ext cx="1409700" cy="131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smtClean="0"/>
              <a:t>Record Identification and Inventory</a:t>
            </a:r>
          </a:p>
        </p:txBody>
      </p:sp>
      <p:sp>
        <p:nvSpPr>
          <p:cNvPr id="3" name="Content Placeholder 2"/>
          <p:cNvSpPr>
            <a:spLocks noGrp="1"/>
          </p:cNvSpPr>
          <p:nvPr>
            <p:ph idx="1"/>
          </p:nvPr>
        </p:nvSpPr>
        <p:spPr/>
        <p:txBody>
          <a:bodyPr rtlCol="0">
            <a:normAutofit/>
          </a:bodyPr>
          <a:lstStyle/>
          <a:p>
            <a:pPr fontAlgn="auto">
              <a:spcAft>
                <a:spcPts val="0"/>
              </a:spcAft>
              <a:buFont typeface="Arial" panose="020B0604020202020204" pitchFamily="34" charset="0"/>
              <a:buChar char="•"/>
              <a:defRPr/>
            </a:pPr>
            <a:r>
              <a:rPr lang="en-US" dirty="0">
                <a:latin typeface="Calibri Light" panose="020F0302020204030204" pitchFamily="34" charset="0"/>
              </a:rPr>
              <a:t>Questions to ask yourself when determining if something is a record:</a:t>
            </a:r>
          </a:p>
          <a:p>
            <a:pPr lvl="1" fontAlgn="auto">
              <a:spcAft>
                <a:spcPts val="0"/>
              </a:spcAft>
              <a:buFont typeface="Arial" panose="020B0604020202020204" pitchFamily="34" charset="0"/>
              <a:buChar char="•"/>
              <a:defRPr/>
            </a:pPr>
            <a:r>
              <a:rPr lang="en-US" dirty="0">
                <a:latin typeface="Calibri Light" panose="020F0302020204030204" pitchFamily="34" charset="0"/>
              </a:rPr>
              <a:t>Might I need this to substantiate a claim?</a:t>
            </a:r>
          </a:p>
          <a:p>
            <a:pPr lvl="1" fontAlgn="auto">
              <a:spcAft>
                <a:spcPts val="0"/>
              </a:spcAft>
              <a:buFont typeface="Arial" panose="020B0604020202020204" pitchFamily="34" charset="0"/>
              <a:buChar char="•"/>
              <a:defRPr/>
            </a:pPr>
            <a:r>
              <a:rPr lang="en-US" dirty="0">
                <a:latin typeface="Calibri Light" panose="020F0302020204030204" pitchFamily="34" charset="0"/>
              </a:rPr>
              <a:t>Is there a legal or financial/tax reason why I should preserve this?</a:t>
            </a:r>
          </a:p>
          <a:p>
            <a:pPr lvl="1" fontAlgn="auto">
              <a:spcAft>
                <a:spcPts val="0"/>
              </a:spcAft>
              <a:buFont typeface="Arial" panose="020B0604020202020204" pitchFamily="34" charset="0"/>
              <a:buChar char="•"/>
              <a:defRPr/>
            </a:pPr>
            <a:r>
              <a:rPr lang="en-US" dirty="0">
                <a:latin typeface="Calibri Light" panose="020F0302020204030204" pitchFamily="34" charset="0"/>
              </a:rPr>
              <a:t>Does this have intrinsic or historical value which makes me want to keep it indefinitely?</a:t>
            </a:r>
          </a:p>
          <a:p>
            <a:pPr marL="0" indent="0" fontAlgn="auto">
              <a:spcAft>
                <a:spcPts val="0"/>
              </a:spcAft>
              <a:buFont typeface="Arial" panose="020B0604020202020204" pitchFamily="34" charset="0"/>
              <a:buNone/>
              <a:defRPr/>
            </a:pPr>
            <a:endParaRPr lang="en-US" dirty="0" smtClean="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Make </a:t>
            </a:r>
            <a:r>
              <a:rPr lang="en-US" dirty="0">
                <a:latin typeface="Calibri Light" panose="020F0302020204030204" pitchFamily="34" charset="0"/>
              </a:rPr>
              <a:t>a list of the records</a:t>
            </a:r>
          </a:p>
          <a:p>
            <a:pPr lvl="1" fontAlgn="auto">
              <a:spcAft>
                <a:spcPts val="0"/>
              </a:spcAft>
              <a:buFont typeface="Arial" panose="020B0604020202020204" pitchFamily="34" charset="0"/>
              <a:buChar char="•"/>
              <a:defRPr/>
            </a:pPr>
            <a:r>
              <a:rPr lang="en-US" dirty="0">
                <a:latin typeface="Calibri Light" panose="020F0302020204030204" pitchFamily="34" charset="0"/>
              </a:rPr>
              <a:t>Group into records and non-records</a:t>
            </a:r>
          </a:p>
          <a:p>
            <a:pPr lvl="1" fontAlgn="auto">
              <a:spcAft>
                <a:spcPts val="0"/>
              </a:spcAft>
              <a:buFont typeface="Arial" panose="020B0604020202020204" pitchFamily="34" charset="0"/>
              <a:buChar char="•"/>
              <a:defRPr/>
            </a:pPr>
            <a:r>
              <a:rPr lang="en-US" dirty="0">
                <a:latin typeface="Calibri Light" panose="020F0302020204030204" pitchFamily="34" charset="0"/>
              </a:rPr>
              <a:t>Determine how long to keep the records</a:t>
            </a:r>
          </a:p>
        </p:txBody>
      </p:sp>
      <p:pic>
        <p:nvPicPr>
          <p:cNvPr id="21507" name="Picture 4"/>
          <p:cNvPicPr>
            <a:picLocks noChangeAspect="1"/>
          </p:cNvPicPr>
          <p:nvPr/>
        </p:nvPicPr>
        <p:blipFill>
          <a:blip r:embed="rId3"/>
          <a:srcRect/>
          <a:stretch>
            <a:fillRect/>
          </a:stretch>
        </p:blipFill>
        <p:spPr bwMode="auto">
          <a:xfrm>
            <a:off x="7994650" y="4043363"/>
            <a:ext cx="24384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6"/>
          <p:cNvSpPr>
            <a:spLocks noGrp="1"/>
          </p:cNvSpPr>
          <p:nvPr>
            <p:ph type="title"/>
          </p:nvPr>
        </p:nvSpPr>
        <p:spPr/>
        <p:txBody>
          <a:bodyPr/>
          <a:lstStyle/>
          <a:p>
            <a:r>
              <a:rPr lang="en-US" dirty="0" smtClean="0"/>
              <a:t>Types and Retention of Personal Records</a:t>
            </a:r>
          </a:p>
        </p:txBody>
      </p:sp>
      <p:graphicFrame>
        <p:nvGraphicFramePr>
          <p:cNvPr id="23582" name="Group 30"/>
          <p:cNvGraphicFramePr>
            <a:graphicFrameLocks noGrp="1"/>
          </p:cNvGraphicFramePr>
          <p:nvPr>
            <p:extLst>
              <p:ext uri="{D42A27DB-BD31-4B8C-83A1-F6EECF244321}">
                <p14:modId xmlns:p14="http://schemas.microsoft.com/office/powerpoint/2010/main" val="518772911"/>
              </p:ext>
            </p:extLst>
          </p:nvPr>
        </p:nvGraphicFramePr>
        <p:xfrm>
          <a:off x="998538" y="1666875"/>
          <a:ext cx="10487025" cy="4258312"/>
        </p:xfrm>
        <a:graphic>
          <a:graphicData uri="http://schemas.openxmlformats.org/drawingml/2006/table">
            <a:tbl>
              <a:tblPr/>
              <a:tblGrid>
                <a:gridCol w="1744662"/>
                <a:gridCol w="6538913"/>
                <a:gridCol w="2203450"/>
              </a:tblGrid>
              <a:tr h="441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chemeClr val="tx1"/>
                          </a:solidFill>
                          <a:effectLst/>
                          <a:latin typeface="Calibri Light" pitchFamily="34" charset="0"/>
                          <a:cs typeface="Arial" charset="0"/>
                        </a:rPr>
                        <a:t>Record Type</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AF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chemeClr val="tx1"/>
                          </a:solidFill>
                          <a:effectLst/>
                          <a:latin typeface="Calibri Light" pitchFamily="34" charset="0"/>
                          <a:cs typeface="Arial" charset="0"/>
                        </a:rPr>
                        <a:t>Examples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AF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chemeClr val="tx1"/>
                          </a:solidFill>
                          <a:effectLst/>
                          <a:latin typeface="Calibri Light" pitchFamily="34" charset="0"/>
                          <a:cs typeface="Arial" charset="0"/>
                        </a:rPr>
                        <a:t>Retention Period (how long to preserve)</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AFCE"/>
                    </a:solidFill>
                  </a:tcPr>
                </a:tc>
              </a:tr>
              <a:tr h="1139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Financial</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Loan Payoffs, Tax Returns, Cancelled Checks, Bank Statements, Paycheck Stubs, Investment Statements, Medical Bills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Varies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F6"/>
                    </a:solidFill>
                  </a:tcPr>
                </a:tc>
              </a:tr>
              <a:tr h="803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Legal</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Wills, Trust Documents,  Marriage Licenses, Adoption Papers, Death Certificates, Deeds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Varies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Medical</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Test Results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Indefinite</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F6"/>
                    </a:solidFill>
                  </a:tcPr>
                </a:tc>
              </a:tr>
              <a:tr h="804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Historical</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Photos, Videos, Audio, Scanned or “born digital” Documents</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000000"/>
                          </a:solidFill>
                          <a:effectLst/>
                          <a:latin typeface="Calibri Light" pitchFamily="34" charset="0"/>
                          <a:cs typeface="Arial" charset="0"/>
                        </a:rPr>
                        <a:t>Indefinite</a:t>
                      </a:r>
                    </a:p>
                  </a:txBody>
                  <a:tcPr marL="108903" marR="108903" marT="54452" marB="54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3583" name="Text Box 31"/>
          <p:cNvSpPr txBox="1">
            <a:spLocks noChangeArrowheads="1"/>
          </p:cNvSpPr>
          <p:nvPr/>
        </p:nvSpPr>
        <p:spPr bwMode="auto">
          <a:xfrm>
            <a:off x="877888" y="6042025"/>
            <a:ext cx="10775950" cy="366713"/>
          </a:xfrm>
          <a:prstGeom prst="rect">
            <a:avLst/>
          </a:prstGeom>
          <a:noFill/>
          <a:ln w="9525">
            <a:noFill/>
            <a:miter lim="800000"/>
            <a:headEnd/>
            <a:tailEnd/>
          </a:ln>
          <a:effectLst/>
        </p:spPr>
        <p:txBody>
          <a:bodyPr wrap="none">
            <a:spAutoFit/>
          </a:bodyPr>
          <a:lstStyle/>
          <a:p>
            <a:pPr defTabSz="914400"/>
            <a:r>
              <a:rPr lang="en-US" i="1" dirty="0"/>
              <a:t>See the handouts for great resources on how long different types of personal records should be retained.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smtClean="0"/>
              <a:t>Formats of Records</a:t>
            </a:r>
          </a:p>
        </p:txBody>
      </p:sp>
      <p:sp>
        <p:nvSpPr>
          <p:cNvPr id="3" name="Content Placeholder 2"/>
          <p:cNvSpPr>
            <a:spLocks noGrp="1"/>
          </p:cNvSpPr>
          <p:nvPr>
            <p:ph idx="1"/>
          </p:nvPr>
        </p:nvSpPr>
        <p:spPr>
          <a:xfrm>
            <a:off x="3011488" y="1825625"/>
            <a:ext cx="8342312" cy="4351338"/>
          </a:xfrm>
        </p:spPr>
        <p:txBody>
          <a:bodyPr rtlCol="0">
            <a:normAutofit/>
          </a:bodyPr>
          <a:lstStyle/>
          <a:p>
            <a:pPr fontAlgn="auto">
              <a:spcAft>
                <a:spcPts val="0"/>
              </a:spcAft>
              <a:buFont typeface="Arial" panose="020B0604020202020204" pitchFamily="34" charset="0"/>
              <a:buChar char="•"/>
              <a:defRPr/>
            </a:pPr>
            <a:r>
              <a:rPr lang="en-US" dirty="0">
                <a:latin typeface="Calibri Light" panose="020F0302020204030204" pitchFamily="34" charset="0"/>
              </a:rPr>
              <a:t>Records are increasingly being “born digital”</a:t>
            </a:r>
          </a:p>
          <a:p>
            <a:pPr marL="0" indent="0" fontAlgn="auto">
              <a:spcAft>
                <a:spcPts val="0"/>
              </a:spcAft>
              <a:buFont typeface="Arial" panose="020B0604020202020204" pitchFamily="34" charset="0"/>
              <a:buNone/>
              <a:defRPr/>
            </a:pPr>
            <a:endParaRPr lang="en-US" dirty="0" smtClean="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Most </a:t>
            </a:r>
            <a:r>
              <a:rPr lang="en-US" dirty="0">
                <a:latin typeface="Calibri Light" panose="020F0302020204030204" pitchFamily="34" charset="0"/>
              </a:rPr>
              <a:t>records can be preserved digitally instead of in paper format</a:t>
            </a:r>
          </a:p>
          <a:p>
            <a:pPr marL="0" indent="0" fontAlgn="auto">
              <a:spcAft>
                <a:spcPts val="0"/>
              </a:spcAft>
              <a:buFont typeface="Arial" panose="020B0604020202020204" pitchFamily="34" charset="0"/>
              <a:buNone/>
              <a:defRPr/>
            </a:pPr>
            <a:endParaRPr lang="en-US" dirty="0" smtClean="0">
              <a:latin typeface="Calibri Light" panose="020F0302020204030204" pitchFamily="34" charset="0"/>
            </a:endParaRPr>
          </a:p>
          <a:p>
            <a:pPr fontAlgn="auto">
              <a:spcAft>
                <a:spcPts val="0"/>
              </a:spcAft>
              <a:buFont typeface="Arial" panose="020B0604020202020204" pitchFamily="34" charset="0"/>
              <a:buChar char="•"/>
              <a:defRPr/>
            </a:pPr>
            <a:r>
              <a:rPr lang="en-US" dirty="0" smtClean="0">
                <a:latin typeface="Calibri Light" panose="020F0302020204030204" pitchFamily="34" charset="0"/>
              </a:rPr>
              <a:t>It’s </a:t>
            </a:r>
            <a:r>
              <a:rPr lang="en-US" dirty="0">
                <a:latin typeface="Calibri Light" panose="020F0302020204030204" pitchFamily="34" charset="0"/>
              </a:rPr>
              <a:t>important to understand that unlike paper records, long term digital records need special treatment</a:t>
            </a:r>
          </a:p>
        </p:txBody>
      </p:sp>
      <p:pic>
        <p:nvPicPr>
          <p:cNvPr id="25603" name="Picture 3"/>
          <p:cNvPicPr>
            <a:picLocks noChangeAspect="1"/>
          </p:cNvPicPr>
          <p:nvPr/>
        </p:nvPicPr>
        <p:blipFill>
          <a:blip r:embed="rId3"/>
          <a:srcRect/>
          <a:stretch>
            <a:fillRect/>
          </a:stretch>
        </p:blipFill>
        <p:spPr bwMode="auto">
          <a:xfrm>
            <a:off x="838200" y="1690688"/>
            <a:ext cx="1887538" cy="2687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1761</TotalTime>
  <Words>2561</Words>
  <Application>Microsoft Office PowerPoint</Application>
  <PresentationFormat>Widescreen</PresentationFormat>
  <Paragraphs>345</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Courier New</vt:lpstr>
      <vt:lpstr>Wingdings</vt:lpstr>
      <vt:lpstr>Office Theme</vt:lpstr>
      <vt:lpstr>Personal Digital Archiving Train-the-Trainer Workshop</vt:lpstr>
      <vt:lpstr>Brought to you by:</vt:lpstr>
      <vt:lpstr>Instructors:</vt:lpstr>
      <vt:lpstr>Part I:</vt:lpstr>
      <vt:lpstr>Personal Digital Archiving</vt:lpstr>
      <vt:lpstr>What Qualifies as a Personal Record?</vt:lpstr>
      <vt:lpstr>Record Identification and Inventory</vt:lpstr>
      <vt:lpstr>Types and Retention of Personal Records</vt:lpstr>
      <vt:lpstr>Formats of Records</vt:lpstr>
      <vt:lpstr>Part II:</vt:lpstr>
      <vt:lpstr>“Instructions for Future Interaction”</vt:lpstr>
      <vt:lpstr>Personal Digital Records Ecosystem</vt:lpstr>
      <vt:lpstr>Multiple Ways to Represent a Digital Record</vt:lpstr>
      <vt:lpstr>For Example, a Few Different Ways to Represent a Cat Video…</vt:lpstr>
      <vt:lpstr>Part III:</vt:lpstr>
      <vt:lpstr>Think Ahead</vt:lpstr>
      <vt:lpstr>Findability</vt:lpstr>
      <vt:lpstr>Usability</vt:lpstr>
      <vt:lpstr>Part IV:</vt:lpstr>
      <vt:lpstr>Ownership and Copyright</vt:lpstr>
      <vt:lpstr>Copyright and Ownership Questions to Ask Yourself about the Digital Records You Create</vt:lpstr>
      <vt:lpstr>Be Proactive about Your Rights</vt:lpstr>
      <vt:lpstr>Be Proactive about Your Rights</vt:lpstr>
      <vt:lpstr>For Example…</vt:lpstr>
      <vt:lpstr>Part V:</vt:lpstr>
      <vt:lpstr>Digital = New Privacy and Security Challenges</vt:lpstr>
      <vt:lpstr>Encryption</vt:lpstr>
      <vt:lpstr>Part VI:</vt:lpstr>
      <vt:lpstr>Storage Options</vt:lpstr>
      <vt:lpstr>Cloud Storage</vt:lpstr>
      <vt:lpstr>Cloud Storage: Examples</vt:lpstr>
      <vt:lpstr>Cloud Storage: Pros and Cons</vt:lpstr>
      <vt:lpstr>External Storage</vt:lpstr>
      <vt:lpstr>External Storage: Examples</vt:lpstr>
      <vt:lpstr>External Storage: Pros and Cons</vt:lpstr>
      <vt:lpstr>Personal Server</vt:lpstr>
      <vt:lpstr>Personal Server: Examples</vt:lpstr>
      <vt:lpstr>Personal Server: Pros and Cons</vt:lpstr>
      <vt:lpstr>Part VII:</vt:lpstr>
      <vt:lpstr>Lifecycle of Digital Stewardship</vt:lpstr>
      <vt:lpstr>Store to Preserve</vt:lpstr>
      <vt:lpstr>Lifecycle of Digital Stewardship</vt:lpstr>
      <vt:lpstr>Part VIII:</vt:lpstr>
      <vt:lpstr>What to Consider When Giving Personal Digital Records to Family/Heirs</vt:lpstr>
      <vt:lpstr>What to Consider When Giving Personal Digital Records to an Institution (Archives, Library, etc.)</vt:lpstr>
      <vt:lpstr>References</vt:lpstr>
      <vt:lpstr>References</vt:lpstr>
      <vt:lpstr>References</vt:lpstr>
      <vt:lpstr>References</vt:lpstr>
      <vt:lpstr>Questions?</vt:lpstr>
      <vt:lpstr>Activity</vt:lpstr>
      <vt:lpstr>Activity:</vt:lpstr>
      <vt:lpstr>Activity:</vt:lpstr>
      <vt:lpstr>Activity:</vt:lpstr>
      <vt:lpstr>Wrap Up:</vt:lpstr>
      <vt:lpstr>Thank you!</vt:lpstr>
    </vt:vector>
  </TitlesOfParts>
  <Company>Society of Georgia Archivists; Georgia Library Association; Atlanta ARMA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Digital Archiving Train-the-Trainer Workshop</dc:title>
  <dc:subject>Presentation created for the Personal Digital Archiving Train-the-Trainer Workshop offered by SGA, GLA, and Atlanta ARMA on 2014-07-31.</dc:subject>
  <dc:creator>Society of Georgia Archivists;Georgia Library Association;Atlanta ARMA</dc:creator>
  <cp:keywords>personal digital archiving; digital preservation; storage; copyright; privacy; security; digital records; digital archives</cp:keywords>
  <cp:lastModifiedBy>Hagenmaier, Wendy L</cp:lastModifiedBy>
  <cp:revision>149</cp:revision>
  <dcterms:created xsi:type="dcterms:W3CDTF">2014-07-12T21:46:08Z</dcterms:created>
  <dcterms:modified xsi:type="dcterms:W3CDTF">2014-07-31T18:51:22Z</dcterms:modified>
  <cp:contentStatus>This work is licensed under a Creative Commons Attribution 4.0 International License.</cp:contentStatus>
</cp:coreProperties>
</file>